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72" r:id="rId30"/>
    <p:sldId id="288" r:id="rId31"/>
    <p:sldId id="289" r:id="rId32"/>
    <p:sldId id="290" r:id="rId33"/>
    <p:sldId id="291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269" r:id="rId42"/>
    <p:sldId id="301" r:id="rId43"/>
    <p:sldId id="302" r:id="rId44"/>
    <p:sldId id="304" r:id="rId45"/>
    <p:sldId id="305" r:id="rId46"/>
    <p:sldId id="306" r:id="rId47"/>
    <p:sldId id="308" r:id="rId48"/>
    <p:sldId id="309" r:id="rId49"/>
    <p:sldId id="303" r:id="rId50"/>
    <p:sldId id="310" r:id="rId51"/>
    <p:sldId id="259" r:id="rId52"/>
    <p:sldId id="286" r:id="rId53"/>
    <p:sldId id="292" r:id="rId54"/>
    <p:sldId id="300" r:id="rId5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C72C19-C1EB-410D-B027-151E1237B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A9F6080-C88E-4AF4-8201-8AC89E0C7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0B2B8FA-9E13-4C4A-8733-FDDB6743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7A970F-D642-4105-8205-033B458D4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FFEFC27-BA9D-4BE0-90FC-814F53EED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479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AB2172-3510-4598-BD98-4B8AD245E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119D00B-B8B7-446A-9727-203DB966C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46A4E5-C110-4B90-BAB0-E4C803669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76728BD-9AE6-4055-939A-7717AFDF8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B75CF7-283A-4DC5-AC8A-C3F91051B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45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50599BB-E9E1-446F-923D-C61612AA0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838D576-F8B0-4727-9ED5-6BD12EF63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45B9BB-5296-440E-803B-5B37F4B8F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AC65416-E277-461B-A671-395CF1B3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8497967-CA88-466B-B63D-C5AA64D6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1343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4410EF-0042-43D7-848D-A8A517329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BDC25E5-459E-4ABC-9477-406C1BA4E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CCB4C31-1138-4BE0-BBE4-1F610988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FDEA5E-015B-4325-B2B6-3EF4F9636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B2303E4-AA53-4B12-96C0-BADE952B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1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2F8DEB-226A-4EDA-AD83-0E51CB87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475F6BB-CF8E-42EA-AF94-E19F825AA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BFEDFE8-93A2-4257-8693-AF60EB897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40D585-9D0A-4E89-B939-1125604C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EA57E8-7F1F-4772-BEC3-561B1CE1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839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D7D029-EADA-4EE2-A9D7-0192E6E6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9651198-0CC5-4672-B4E1-C0CA9A047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F7C0459-1246-4F16-A442-1F3BF59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45AEACF-4025-432E-ACC8-3941D7D79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2B6C484-BCCA-49A2-9F88-89A731DDB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418C50F-1403-40A2-BE06-F9DE0DF1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198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784C4D-3990-4F03-AA80-F87596D28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7EC1DEC-B129-4DA2-A97D-AC3848FC4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12B2B41-F8E3-4F30-87F0-BC458B524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BFF64A3-472D-44CE-A09B-5643C79E8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6AE06A4-884F-41B2-84AD-3C07ED5391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9712DC3-7545-493B-ACF7-1E6478E9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D6F9EE2-CFD4-40AB-A54A-505BBF9B6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53548FD-A8B2-475C-8DC6-EE919C20F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388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934CAC-3E78-4B2C-BBBE-D41CE34D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0130780-C6FA-47E9-A2CE-17C8F427B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D81A388-2A0D-4E80-8CD5-5099681E1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66BCF36-0196-4CFC-BC08-B1793E2E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766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EB5DD8A-C968-4744-9409-79E1A99C8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EE9A2A4-141F-4607-B27B-DE8AF30F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8BCF4D5-BFC4-4801-A595-493DBDDA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602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853BEE-EFBE-460E-9A5E-A9A31128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59E1EC9-6F8F-4A7B-8109-FE7B1CDB1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FCF9E7B-96CC-4E8B-9162-72B938BDB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60BA906-6A32-4F67-9DFB-7FE217344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6DB6182-5A77-4F20-97F8-7922CE25F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7B5BD56-77C4-4C32-B936-FB8D8F32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48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F8E991-BCDC-46D4-A844-98A863F4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C965AA9-9392-4783-B40B-E9DF6D783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AB3DBD2-C7C8-4486-A33E-82DEE4CA2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2D9E8EE-E109-489C-B6A6-0924A420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07BD377-8F42-47FF-8ED1-A571C44C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60F3D8-4D10-49E5-B842-7991B766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491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A45F5CA-8AC7-489D-9E48-0A5BA56B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D26BAD9-89FE-4C38-97F7-FDE27DDA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F173C4-8919-48D2-A4BE-35811617D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9E2A-BCCB-4508-9DEA-2ED384B03E77}" type="datetimeFigureOut">
              <a:rPr lang="hr-HR" smtClean="0"/>
              <a:t>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6AA5390-EC4B-4B48-B672-E6167910F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FBE8872-60AC-42CF-9DD3-D83E22993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39B80-DC8A-4193-8FA7-401CA3BBF7A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617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hyperlink" Target="https://europa.eu/european-union/about-eu/countries/member-countries/germany_de" TargetMode="External"/><Relationship Id="rId13" Type="http://schemas.openxmlformats.org/officeDocument/2006/relationships/hyperlink" Target="https://www.17-minute-world-languages.com/hr/finski/" TargetMode="External"/><Relationship Id="rId3" Type="http://schemas.openxmlformats.org/officeDocument/2006/relationships/hyperlink" Target="https://www.google.com/search?q=prevoditelj&amp;oq=prevoditelj&amp;aqs=chrome..69i57j0l8.3289j0j7&amp;sourceid=chrome&amp;ie=UTF-8" TargetMode="External"/><Relationship Id="rId7" Type="http://schemas.openxmlformats.org/officeDocument/2006/relationships/hyperlink" Target="https://klexikon.zum.de/wiki/Deutsche_W%C3%A4hrung" TargetMode="External"/><Relationship Id="rId12" Type="http://schemas.openxmlformats.org/officeDocument/2006/relationships/hyperlink" Target="https://europa.eu/european-union/about-eu/countries/member-countries/finland_de" TargetMode="External"/><Relationship Id="rId17" Type="http://schemas.openxmlformats.org/officeDocument/2006/relationships/hyperlink" Target="https://hr.translatero.com/grcki-njemacki/translate/%CF%83%CE%B1%CF%82+%CE%B5%CF%85%CF%87%CE%B1%CF%81%CE%B9%CF%83%CF%84%CF%8E" TargetMode="External"/><Relationship Id="rId2" Type="http://schemas.openxmlformats.org/officeDocument/2006/relationships/hyperlink" Target="https://europa.eu/learning-corner/the-european-union-facts-and-figures_de" TargetMode="External"/><Relationship Id="rId16" Type="http://schemas.openxmlformats.org/officeDocument/2006/relationships/hyperlink" Target="https://blog.grekaventura.de/5-griechische-kuriositaet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mondo.de/discover/12-ueberraschende-dinge-ueber-deutschland" TargetMode="External"/><Relationship Id="rId11" Type="http://schemas.openxmlformats.org/officeDocument/2006/relationships/hyperlink" Target="https://hr.wikipedia.org/wiki/Estonija#Kultura" TargetMode="External"/><Relationship Id="rId5" Type="http://schemas.openxmlformats.org/officeDocument/2006/relationships/hyperlink" Target="https://blog.lingoda.com/de/deutsche-umgangssprache/" TargetMode="External"/><Relationship Id="rId15" Type="http://schemas.openxmlformats.org/officeDocument/2006/relationships/hyperlink" Target="https://europa.eu/european-union/about-eu/history/1980-1989/1981_de" TargetMode="External"/><Relationship Id="rId10" Type="http://schemas.openxmlformats.org/officeDocument/2006/relationships/hyperlink" Target="https://ultra.ba/10-nevjerovatnih-cinjenica-koje-niste-znali-o-estoniji/" TargetMode="External"/><Relationship Id="rId4" Type="http://schemas.openxmlformats.org/officeDocument/2006/relationships/hyperlink" Target="https://hr.wikipedia.org/wiki/Belgija#Poznati_Belgijanci" TargetMode="External"/><Relationship Id="rId9" Type="http://schemas.openxmlformats.org/officeDocument/2006/relationships/hyperlink" Target="https://www.17-minute-world-languages.com/hr/estonski/" TargetMode="External"/><Relationship Id="rId14" Type="http://schemas.openxmlformats.org/officeDocument/2006/relationships/hyperlink" Target="https://onlyfunfacts.com/de/fakten/fakten-frankreich/" TargetMode="Externa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atvia.travel/en/article/interesting-facts-about-latvia" TargetMode="External"/><Relationship Id="rId13" Type="http://schemas.openxmlformats.org/officeDocument/2006/relationships/hyperlink" Target="https://hrv.booksbitesbrews.com/lombard-proverbs-sayings-and-idioms" TargetMode="External"/><Relationship Id="rId3" Type="http://schemas.openxmlformats.org/officeDocument/2006/relationships/hyperlink" Target="https://www.abcscuola.eu/10-zanimljivih-cinjenica-o-italiji/" TargetMode="External"/><Relationship Id="rId7" Type="http://schemas.openxmlformats.org/officeDocument/2006/relationships/hyperlink" Target="https://croatia.hr/de-DE/erlebnisse/kultur-und-erbe/interessantes" TargetMode="External"/><Relationship Id="rId12" Type="http://schemas.openxmlformats.org/officeDocument/2006/relationships/hyperlink" Target="https://getbybus.com/hr/blog/zasto-posjetiti-luksemburg/" TargetMode="External"/><Relationship Id="rId17" Type="http://schemas.openxmlformats.org/officeDocument/2006/relationships/hyperlink" Target="https://de.wikipedia.org/wiki/Niederlande#Provinzen_und_Gemeinden" TargetMode="External"/><Relationship Id="rId2" Type="http://schemas.openxmlformats.org/officeDocument/2006/relationships/hyperlink" Target="https://de.wikipedia.org/wiki/Flagge_Italiens" TargetMode="External"/><Relationship Id="rId16" Type="http://schemas.openxmlformats.org/officeDocument/2006/relationships/hyperlink" Target="https://de.hotels.com/go/niederlande/wissenswertes-amsterd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medrecruit.com/de/informationen/interessante-fakten-ueber-irland/" TargetMode="External"/><Relationship Id="rId11" Type="http://schemas.openxmlformats.org/officeDocument/2006/relationships/hyperlink" Target="https://www.google.com/search?q=luksemburg+slu%C5%BEbeni+jezik&amp;oq=luksem+burg+slu&amp;aqs=chrome.1.69i57j0.6317j0j7&amp;client=tablet-android-joyar&amp;sourceid=chrome-mobile&amp;ie=UTF-8&amp;safe=active&amp;ssui=on" TargetMode="External"/><Relationship Id="rId5" Type="http://schemas.openxmlformats.org/officeDocument/2006/relationships/hyperlink" Target="https://www.gruene-insel.de/blog/2020/irische-woerter-die-man-kennen-muss/" TargetMode="External"/><Relationship Id="rId15" Type="http://schemas.openxmlformats.org/officeDocument/2006/relationships/hyperlink" Target="https://enciklopedija.hr/natuknica.aspx?ID=38471" TargetMode="External"/><Relationship Id="rId10" Type="http://schemas.openxmlformats.org/officeDocument/2006/relationships/hyperlink" Target="https://hr.m.wikipedia.org/wiki/Luxembourg" TargetMode="External"/><Relationship Id="rId4" Type="http://schemas.openxmlformats.org/officeDocument/2006/relationships/hyperlink" Target="https://www.intellecta.hr/blog/talijanske-rijeci-i-izrazi-koje-sigurno-vec-znas/" TargetMode="External"/><Relationship Id="rId9" Type="http://schemas.openxmlformats.org/officeDocument/2006/relationships/hyperlink" Target="https://europa.eu/european-union/about-eu/countries/member-countries/luxembourg_hr" TargetMode="External"/><Relationship Id="rId14" Type="http://schemas.openxmlformats.org/officeDocument/2006/relationships/hyperlink" Target="https://www.putoholicari.rtl.hr/top-17-zanimljivosti-o-malti-72274/" TargetMode="Externa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hyperlink" Target="https://blog.lingoda.com/de/deutsche-umgangssprache/" TargetMode="External"/><Relationship Id="rId13" Type="http://schemas.openxmlformats.org/officeDocument/2006/relationships/hyperlink" Target="https://blogwithlove.de/2017/10/10-dinge-uber-polen-die-ihr-bisher-sicherlich-noch-nicht-wisst/" TargetMode="External"/><Relationship Id="rId3" Type="http://schemas.openxmlformats.org/officeDocument/2006/relationships/hyperlink" Target="https://www.demokratiewebstatt.at/thema/sprachen/amtssprachen-in-oesterreich/die-verschiedenen-amtssprachen-in-oesterreich" TargetMode="External"/><Relationship Id="rId7" Type="http://schemas.openxmlformats.org/officeDocument/2006/relationships/hyperlink" Target="https://www.1000things.at/blog/10-fakten-die-du-noch-nicht-ueber-oesterreich-wusstest/" TargetMode="External"/><Relationship Id="rId12" Type="http://schemas.openxmlformats.org/officeDocument/2006/relationships/hyperlink" Target="https://www.ferienhausmiete.de/blog/10-fakten-rekorde-superlative-zum-ferienland-polen/" TargetMode="External"/><Relationship Id="rId2" Type="http://schemas.openxmlformats.org/officeDocument/2006/relationships/hyperlink" Target="http://www.hauptstadtservice.de/oesterreich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undeskanzleramt.gv.at/themen/at25eu/hintergrundinfo/oesterreichs-weg-in-die-eu.html" TargetMode="External"/><Relationship Id="rId11" Type="http://schemas.openxmlformats.org/officeDocument/2006/relationships/hyperlink" Target="https://www.google.com/search?q=zloty&amp;source=lnms&amp;tbm=isch&amp;sa=X&amp;ved=2ahUKEwjm26jTyq_wAhVo_rsIHUX6DVoQ_AUoAXoECAEQAw&amp;biw=1536&amp;bih=760#imgrc=9dd3UwnaVh7cQM" TargetMode="External"/><Relationship Id="rId5" Type="http://schemas.openxmlformats.org/officeDocument/2006/relationships/hyperlink" Target="https://www.google.com/search?q=%C3%B6sterreich+fl%C3%A4che&amp;oq=ostereich+fla&amp;aqs=chrome.3.69i57j0i10l3j0i22i30j0i10i22i30j0i22i30l4.9562j0j7&amp;sourceid=chrome&amp;ie=UTF-8" TargetMode="External"/><Relationship Id="rId10" Type="http://schemas.openxmlformats.org/officeDocument/2006/relationships/hyperlink" Target="https://europa.eu/european-union/about-eu/countries/member-countries_de" TargetMode="External"/><Relationship Id="rId4" Type="http://schemas.openxmlformats.org/officeDocument/2006/relationships/hyperlink" Target="https://www.google.com/search?q=%C3%96sterreich+Bev%C3%B6lkerung&amp;sxsrf=ALeKk012kaAIOEXP2iSBGoMMuyWM5O0SDw%3A1620116726067&amp;ei=9gSRYPu_A4yD9u8Pm5qZ-Ag&amp;oq=%C3%96sterreich+Bev%C3%B6lkerung&amp;gs_lcp=Cgdnd3Mtd2l6EAMyBQgAEMsBMgUIABDLATIFCAAQywEyBQgAEMsBMgUIABDLATIFCAAQywEyBQgAEMsBMgUIABDLATIFCAAQywEyBQgAEMsBOgcIABBHELADOgQIIxAnOgQIABBDOgIIADoECC4QQ1CDgQFYyIgBYMONAWgBcAJ4AIAB1AOIAaEFkgEHMS4xLjQtMZgBAKABAaABAqoBB2d3cy13aXrIAQjAAQE&amp;sclient=gws-wiz&amp;ved=0ahUKEwj7ks6Pza_wAhWMgf0HHRtNBo8Q4dUDCA4&amp;uact=5" TargetMode="External"/><Relationship Id="rId9" Type="http://schemas.openxmlformats.org/officeDocument/2006/relationships/hyperlink" Target="https://www.ef.de/blog/language/10-wichtige-deutsche-redewendungen-die-du-kennen-musst/" TargetMode="External"/><Relationship Id="rId14" Type="http://schemas.openxmlformats.org/officeDocument/2006/relationships/hyperlink" Target="https://cpcgroup.de/zehn-polnischen-worter/" TargetMode="Externa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hyperlink" Target="https://de.wikipedia.org/wiki/Schweden" TargetMode="External"/><Relationship Id="rId13" Type="http://schemas.openxmlformats.org/officeDocument/2006/relationships/hyperlink" Target="https://www.spain.info/en/" TargetMode="External"/><Relationship Id="rId18" Type="http://schemas.openxmlformats.org/officeDocument/2006/relationships/hyperlink" Target="https://de.wikipedia.org/wiki/Zypern" TargetMode="External"/><Relationship Id="rId3" Type="http://schemas.openxmlformats.org/officeDocument/2006/relationships/hyperlink" Target="https://punkufer.dnevnik.hr/clanak/portugal-kroz-zanimljive-cinjenicezemlja-fada-dobrih-nogometasa-i-najveceg-omleta-na-svijetu---441311.html" TargetMode="External"/><Relationship Id="rId7" Type="http://schemas.openxmlformats.org/officeDocument/2006/relationships/hyperlink" Target="https://www.17-minute-world-languages.com/hr/%C5%A1vedski/" TargetMode="External"/><Relationship Id="rId12" Type="http://schemas.openxmlformats.org/officeDocument/2006/relationships/hyperlink" Target="https://en.wikipedia.org/wiki/Slovenia" TargetMode="External"/><Relationship Id="rId17" Type="http://schemas.openxmlformats.org/officeDocument/2006/relationships/hyperlink" Target="https://europa.eu/european-union/about-eu/countries/member-countries/spain_en" TargetMode="External"/><Relationship Id="rId2" Type="http://schemas.openxmlformats.org/officeDocument/2006/relationships/hyperlink" Target="https://europa.eu/european-union/about-eu/countries/member-countries/portugal_hr" TargetMode="External"/><Relationship Id="rId16" Type="http://schemas.openxmlformats.org/officeDocument/2006/relationships/hyperlink" Target="http://www.spanien-bilder.com/lexikon/waehrung-euro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tovanja.nomago.hr/sve-o-putovanjima/svedska-20-zanimljivosti-o-svedanima-besplatan-tecaj-jezika/" TargetMode="External"/><Relationship Id="rId11" Type="http://schemas.openxmlformats.org/officeDocument/2006/relationships/hyperlink" Target="https://www.thinkslovenia.com/hr/info-i-aktivnosti/zanimljivosti" TargetMode="External"/><Relationship Id="rId5" Type="http://schemas.openxmlformats.org/officeDocument/2006/relationships/hyperlink" Target="https://hr.wikipedia.org/wiki/Rumunjska" TargetMode="External"/><Relationship Id="rId15" Type="http://schemas.openxmlformats.org/officeDocument/2006/relationships/hyperlink" Target="https://www.laenderdaten.info/Europa/Spanien/index.php" TargetMode="External"/><Relationship Id="rId10" Type="http://schemas.openxmlformats.org/officeDocument/2006/relationships/hyperlink" Target="https://hr.m.wikipedia.org/wiki/Slovenija" TargetMode="External"/><Relationship Id="rId19" Type="http://schemas.openxmlformats.org/officeDocument/2006/relationships/hyperlink" Target="https://enciklopedija.hr/natuknica.aspx?ID=11910" TargetMode="External"/><Relationship Id="rId4" Type="http://schemas.openxmlformats.org/officeDocument/2006/relationships/hyperlink" Target="https://www.weltreisewortschatz.de/portugiesisch/" TargetMode="External"/><Relationship Id="rId9" Type="http://schemas.openxmlformats.org/officeDocument/2006/relationships/hyperlink" Target="https://www.novasol.hr/smjestaj/slovenija/vise-o-sloveniji" TargetMode="External"/><Relationship Id="rId14" Type="http://schemas.openxmlformats.org/officeDocument/2006/relationships/hyperlink" Target="https://www.worldometers.info/populatio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0AC246D-7965-4781-9099-D10D931BB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pPr algn="l"/>
            <a:r>
              <a:rPr lang="hr-HR" sz="4400">
                <a:solidFill>
                  <a:srgbClr val="000000"/>
                </a:solidFill>
              </a:rPr>
              <a:t>Der Europatag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4817B50-0769-44A4-9AF5-D430F3D91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618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endParaRPr lang="hr-HR" sz="1100" dirty="0">
              <a:solidFill>
                <a:srgbClr val="000000"/>
              </a:solidFill>
            </a:endParaRPr>
          </a:p>
          <a:p>
            <a:pPr algn="l"/>
            <a:endParaRPr lang="hr-HR" sz="1100" dirty="0">
              <a:solidFill>
                <a:srgbClr val="000000"/>
              </a:solidFill>
            </a:endParaRP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Die Europaflagge | Europäische Union">
            <a:extLst>
              <a:ext uri="{FF2B5EF4-FFF2-40B4-BE49-F238E27FC236}">
                <a16:creationId xmlns:a16="http://schemas.microsoft.com/office/drawing/2014/main" id="{AEACF30B-6FCA-4A75-8322-420D3F459E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8" r="26947" b="1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21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 descr="Flagge Estland, Fahne Estland, Estlandflagge, Estlandfahne, estnische Fahne,  estnische Flagge, estnische Flaggen, estnische Fahnen, Nationalflagge  Estland Nationalfahne">
            <a:extLst>
              <a:ext uri="{FF2B5EF4-FFF2-40B4-BE49-F238E27FC236}">
                <a16:creationId xmlns:a16="http://schemas.microsoft.com/office/drawing/2014/main" id="{8F2ABC30-ED6E-4DA7-B107-320C6744C0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C0890B-B848-46D8-BC95-4D5A53472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9162" y="802956"/>
            <a:ext cx="5397622" cy="5258016"/>
          </a:xfrm>
        </p:spPr>
        <p:txBody>
          <a:bodyPr anchor="ctr">
            <a:normAutofit fontScale="85000" lnSpcReduction="20000"/>
          </a:bodyPr>
          <a:lstStyle/>
          <a:p>
            <a:pPr marL="0" indent="0" rtl="0" fontAlgn="base">
              <a:buNone/>
            </a:pPr>
            <a:r>
              <a:rPr lang="de-DE" sz="2300" b="0" i="0" u="none" strike="noStrike" dirty="0">
                <a:solidFill>
                  <a:srgbClr val="000000"/>
                </a:solidFill>
                <a:effectLst/>
              </a:rPr>
              <a:t>Die öffentlichen Verkehrsmittel sind für die Einwohner der Hauptstadt Tallinn völlig kostenlos.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300" b="0" i="0" u="none" strike="noStrike" dirty="0">
                <a:solidFill>
                  <a:srgbClr val="000000"/>
                </a:solidFill>
                <a:effectLst/>
              </a:rPr>
              <a:t>52% des Landes sind mit Wäldern bedeckt und damit eines der grünsten Länder Europas.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300" b="0" i="0" u="none" strike="noStrike" dirty="0">
                <a:solidFill>
                  <a:srgbClr val="000000"/>
                </a:solidFill>
                <a:effectLst/>
              </a:rPr>
              <a:t>Eine Gruppe von Esten entwickelte Skype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en-US" sz="23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300" b="0" i="0" u="none" strike="noStrike" dirty="0">
                <a:solidFill>
                  <a:srgbClr val="000000"/>
                </a:solidFill>
                <a:effectLst/>
              </a:rPr>
              <a:t>Estland hat eine digitale Kultur. Von der Abstimmung bis zur Unterzeichnung von Dokumenten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300" b="0" i="0" dirty="0">
                <a:solidFill>
                  <a:srgbClr val="000000"/>
                </a:solidFill>
                <a:effectLst/>
              </a:rPr>
              <a:t>​</a:t>
            </a:r>
            <a:r>
              <a:rPr lang="de-DE" sz="2300" b="0" i="0" u="none" strike="noStrike" dirty="0">
                <a:solidFill>
                  <a:srgbClr val="000000"/>
                </a:solidFill>
                <a:effectLst/>
              </a:rPr>
              <a:t>funktioniert in Estland alles online.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               </a:t>
            </a:r>
            <a:r>
              <a:rPr lang="en-US" sz="23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Asdrücke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estnich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-US" sz="23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/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Tere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Hallo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!,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Aitäh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 Danke!,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Palun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Bitte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schön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                 </a:t>
            </a:r>
          </a:p>
          <a:p>
            <a:pPr rtl="0" fontAlgn="base"/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Mina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olen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... =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Ich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bin…</a:t>
            </a:r>
            <a:r>
              <a:rPr lang="en-US" sz="23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, </a:t>
            </a:r>
            <a:r>
              <a:rPr lang="hr-HR" sz="2300" b="0" i="0" dirty="0" err="1">
                <a:solidFill>
                  <a:srgbClr val="000000"/>
                </a:solidFill>
                <a:effectLst/>
              </a:rPr>
              <a:t>Tulen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 … = </a:t>
            </a:r>
            <a:r>
              <a:rPr lang="hr-HR" sz="2300" b="0" i="0" dirty="0" err="1">
                <a:solidFill>
                  <a:srgbClr val="000000"/>
                </a:solidFill>
                <a:effectLst/>
              </a:rPr>
              <a:t>Ich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300" b="0" i="0" dirty="0" err="1">
                <a:solidFill>
                  <a:srgbClr val="000000"/>
                </a:solidFill>
                <a:effectLst/>
              </a:rPr>
              <a:t>komme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300" b="0" i="0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2300" b="0" i="0" dirty="0">
                <a:solidFill>
                  <a:srgbClr val="000000"/>
                </a:solidFill>
                <a:effectLst/>
              </a:rPr>
              <a:t> …</a:t>
            </a:r>
            <a:endParaRPr lang="en-US" sz="2300" b="0" i="0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Tere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hommikust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Gutten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Morgen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!,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Head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ööd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 Gute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Nacht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!, 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Head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aega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 =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300" b="0" i="0" u="none" strike="noStrike" dirty="0" err="1">
                <a:solidFill>
                  <a:srgbClr val="000000"/>
                </a:solidFill>
                <a:effectLst/>
              </a:rPr>
              <a:t>Wiedersehen</a:t>
            </a:r>
            <a:r>
              <a:rPr lang="hr-HR" sz="2300" b="0" i="0" u="none" strike="noStrike" dirty="0">
                <a:solidFill>
                  <a:srgbClr val="000000"/>
                </a:solidFill>
                <a:effectLst/>
              </a:rPr>
              <a:t>!</a:t>
            </a:r>
            <a:r>
              <a:rPr lang="en-GB" sz="2300" b="0" i="0" dirty="0">
                <a:solidFill>
                  <a:srgbClr val="000000"/>
                </a:solidFill>
                <a:effectLst/>
              </a:rPr>
              <a:t>​</a:t>
            </a:r>
            <a:endParaRPr lang="hr-HR" sz="2300" b="0" i="0" dirty="0">
              <a:solidFill>
                <a:srgbClr val="000000"/>
              </a:solidFill>
              <a:effectLst/>
            </a:endParaRPr>
          </a:p>
          <a:p>
            <a:pPr rtl="0" fontAlgn="base"/>
            <a:endParaRPr lang="hr-HR" sz="23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2300" b="0" i="0" dirty="0">
                <a:solidFill>
                  <a:srgbClr val="000000"/>
                </a:solidFill>
                <a:effectLst/>
              </a:rPr>
              <a:t>Manda Cimerman, 8.a</a:t>
            </a:r>
            <a:endParaRPr lang="en-GB" sz="2300" b="0" i="0" dirty="0">
              <a:solidFill>
                <a:srgbClr val="000000"/>
              </a:solidFill>
              <a:effectLst/>
            </a:endParaRPr>
          </a:p>
          <a:p>
            <a:endParaRPr lang="hr-HR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76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13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9" name="Picture 14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05F8837-1F59-4E35-BEE5-22ECD762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Finnland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0250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5E293BE7-8B75-4E2A-AEBB-A306F6980C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3" r="21470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319A61A-AC6D-43E1-A346-B9D68CCF7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Hauptstadt: Helsinki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Amtsprachen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Finnisch und Schwedisch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5.536.146 (2018)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Fläche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338.465 km²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Währung: Euro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EU-Mitgliedsland: 1. Januar 1995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06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0D75ABFD-676C-4931-9725-46FDC053FA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3" r="21470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1D7F83-81D3-4D60-AFC7-F1604E70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142875"/>
            <a:ext cx="5467351" cy="6289572"/>
          </a:xfrm>
        </p:spPr>
        <p:txBody>
          <a:bodyPr anchor="ctr">
            <a:normAutofit fontScale="92500" lnSpcReduction="10000"/>
          </a:bodyPr>
          <a:lstStyle/>
          <a:p>
            <a:pPr marL="0" indent="0" rtl="0" fontAlgn="base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Finnen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erfanden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den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Herzfrequenzmesser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Angry Birds-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Spiele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SMS und Sauna 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Das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Wegwerfen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von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Mobiltelefonen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in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Finnland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als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offizieller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Sport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anerkannt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Höhe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der Strafe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für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Verkehrsverstöße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in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Finnland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hängt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von den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Einnahmen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ab, die Sie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erhalten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Einmal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Jahr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finden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hier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die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Weltmeisterschaftenzum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Tragen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von Frauen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statt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Erster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Preis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 Je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mehr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Pfund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Ihre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Frau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wiegt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desto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mehr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Liter Bier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bekommen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Sie!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und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Ausdrücke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auf Finn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 - Hallo!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Näkemiin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 - Auf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Wiedersehen!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Hyvää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huomenta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 - Guten Morgen!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dirty="0">
                <a:solidFill>
                  <a:srgbClr val="000000"/>
                </a:solidFill>
                <a:latin typeface="Segoe UI" panose="020B0502040204020203" pitchFamily="34" charset="0"/>
              </a:rPr>
              <a:t>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Hyvää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iltaa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 - Guten Abend!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Kuinka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voit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 - Wie geht es dir?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Vetää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herne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nenään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- Ziehen Sie die Erbse in Ihre Nase (Wenn jemand beleidigt oder wütend über etwas ist, das andere nicht für sehr relevant halten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Ana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Furdić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8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 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hr-HR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20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61BE492-9B77-458D-A53A-9B2B6F3D0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sz="4400" b="0" i="0" u="none" strike="noStrike" dirty="0" err="1">
                <a:solidFill>
                  <a:srgbClr val="000000"/>
                </a:solidFill>
                <a:effectLst/>
              </a:rPr>
              <a:t>Frankreich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290" name="Picture 2" descr="Zastava Francuske - Wikipedia">
            <a:extLst>
              <a:ext uri="{FF2B5EF4-FFF2-40B4-BE49-F238E27FC236}">
                <a16:creationId xmlns:a16="http://schemas.microsoft.com/office/drawing/2014/main" id="{3F53D2E2-ECD7-458B-BC56-A40A697DAE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651D42F-4556-42DC-AD94-A0B1DD6AE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Pariz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/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Französisch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Bevolkerüng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67,06 </a:t>
            </a:r>
            <a:r>
              <a:rPr lang="hr-HR" sz="2000" dirty="0" err="1">
                <a:solidFill>
                  <a:srgbClr val="000000"/>
                </a:solidFill>
              </a:rPr>
              <a:t>M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illion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en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643.801 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1. Januar 1958</a:t>
            </a:r>
            <a:r>
              <a:rPr lang="en-GB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230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314" name="Picture 2" descr="Zastava Francuske - Wikipedia">
            <a:extLst>
              <a:ext uri="{FF2B5EF4-FFF2-40B4-BE49-F238E27FC236}">
                <a16:creationId xmlns:a16="http://schemas.microsoft.com/office/drawing/2014/main" id="{696DB787-FD79-47F8-9468-84CC196788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81E7FB-1585-4A80-A9B6-BE0B905E9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57452"/>
            <a:ext cx="4977578" cy="6356412"/>
          </a:xfrm>
        </p:spPr>
        <p:txBody>
          <a:bodyPr anchor="ctr">
            <a:normAutofit/>
          </a:bodyPr>
          <a:lstStyle/>
          <a:p>
            <a:pPr marL="0" indent="0" rtl="0" fontAlgn="base">
              <a:buNone/>
            </a:pPr>
            <a:r>
              <a:rPr lang="hr-HR" sz="1800" dirty="0">
                <a:solidFill>
                  <a:srgbClr val="000000"/>
                </a:solidFill>
              </a:rPr>
              <a:t>E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s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gesetzlich nicht verboten, einen toten Menschen zu heiraten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Der „French Kiss“ heißt in Frankreich „English Kiss“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r>
              <a:rPr lang="hr-HR" sz="1800" dirty="0">
                <a:solidFill>
                  <a:srgbClr val="000000"/>
                </a:solidFill>
              </a:rPr>
              <a:t>E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s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gesetzlich verboten, ein Schwein „Napoleon“ zu nennen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r>
              <a:rPr lang="de-DE" sz="1800" b="0" i="0" u="none" strike="noStrike" dirty="0">
                <a:solidFill>
                  <a:srgbClr val="000000"/>
                </a:solidFill>
                <a:effectLst/>
              </a:rPr>
              <a:t>Champagner kommt ausschließlich aus einer Region in Frankreich namens „Champagne“. Wenn er nicht von dort kommt, wird er einfach „Sekt“ genannt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und 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Ausdrücke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auf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Französisch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endParaRPr lang="hr-HR" sz="1800" b="0" i="0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sault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-bok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endParaRPr lang="hr-HR" sz="1800" b="0" i="0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hr-HR" sz="1800" dirty="0" err="1">
                <a:solidFill>
                  <a:srgbClr val="000000"/>
                </a:solidFill>
              </a:rPr>
              <a:t>Q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uel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est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votre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nom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? - Kako se zoveš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?</a:t>
            </a:r>
          </a:p>
          <a:p>
            <a:pPr rtl="0" fontAlgn="base"/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Où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habites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tu? - Gdje živiš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?</a:t>
            </a:r>
          </a:p>
          <a:p>
            <a:pPr rtl="0" fontAlgn="base"/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As-tu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chien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? - Imaš li psa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?</a:t>
            </a:r>
          </a:p>
          <a:p>
            <a:pPr rtl="0" fontAlgn="base"/>
            <a:r>
              <a:rPr lang="hr-HR" sz="1800" dirty="0">
                <a:solidFill>
                  <a:srgbClr val="000000"/>
                </a:solidFill>
              </a:rPr>
              <a:t>Q</a:t>
            </a:r>
            <a:r>
              <a:rPr lang="fr-FR" sz="1800" b="0" i="0" u="none" strike="noStrike" dirty="0">
                <a:solidFill>
                  <a:srgbClr val="000000"/>
                </a:solidFill>
                <a:effectLst/>
              </a:rPr>
              <a:t>uelle est ta couleur préférée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? - Koja ti je omiljena boja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?</a:t>
            </a:r>
            <a:endParaRPr lang="en-US" sz="18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endParaRPr lang="hr-HR" sz="18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hr-HR" sz="1800" dirty="0">
                <a:solidFill>
                  <a:srgbClr val="000000"/>
                </a:solidFill>
              </a:rPr>
              <a:t>Dora </a:t>
            </a:r>
            <a:r>
              <a:rPr lang="hr-HR" sz="1800" dirty="0" err="1">
                <a:solidFill>
                  <a:srgbClr val="000000"/>
                </a:solidFill>
              </a:rPr>
              <a:t>Đurišević</a:t>
            </a:r>
            <a:r>
              <a:rPr lang="hr-HR" sz="1800" dirty="0">
                <a:solidFill>
                  <a:srgbClr val="000000"/>
                </a:solidFill>
              </a:rPr>
              <a:t>, 8.d</a:t>
            </a:r>
          </a:p>
        </p:txBody>
      </p:sp>
    </p:spTree>
    <p:extLst>
      <p:ext uri="{BB962C8B-B14F-4D97-AF65-F5344CB8AC3E}">
        <p14:creationId xmlns:p14="http://schemas.microsoft.com/office/powerpoint/2010/main" val="2377035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2C4C1BF-BF8C-407B-958F-D4E866B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de-DE" sz="4400" b="0" i="0" u="none" strike="noStrike" dirty="0">
                <a:solidFill>
                  <a:srgbClr val="000000"/>
                </a:solidFill>
                <a:effectLst/>
              </a:rPr>
              <a:t>Griechenland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30" name="Picture 6" descr="Zastava Grčke povijest i značenje / Opća kultura | Thpanorama - Budi bolje  danas!">
            <a:extLst>
              <a:ext uri="{FF2B5EF4-FFF2-40B4-BE49-F238E27FC236}">
                <a16:creationId xmlns:a16="http://schemas.microsoft.com/office/drawing/2014/main" id="{BAB76C1B-64A4-4235-9DBD-8F2852642A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3" r="19915" b="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1245FC-BE03-40AA-8A91-DC5873A95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503" y="1977799"/>
            <a:ext cx="4977578" cy="3639289"/>
          </a:xfrm>
        </p:spPr>
        <p:txBody>
          <a:bodyPr anchor="ctr">
            <a:normAutofit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Hauptstadt: Athen 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Amtssprache : Griechisch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Bevölkerung: 10 718 565  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Fläche: 131 957 km2 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Währung: Euro 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EU-Mitgliedsland seit: den 1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Januar 1981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91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2" name="Picture 4" descr="Zastava Grčke povijest i značenje / Opća kultura | Thpanorama - Budi bolje  danas!">
            <a:extLst>
              <a:ext uri="{FF2B5EF4-FFF2-40B4-BE49-F238E27FC236}">
                <a16:creationId xmlns:a16="http://schemas.microsoft.com/office/drawing/2014/main" id="{C6522BAF-D580-4A41-8F3A-FA50A2797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3" r="19915" b="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E926B4-B19B-41C0-A6DC-74FBA0824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907232"/>
            <a:ext cx="4977578" cy="5153740"/>
          </a:xfrm>
        </p:spPr>
        <p:txBody>
          <a:bodyPr anchor="ctr">
            <a:normAutofit lnSpcReduction="10000"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Interessantes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über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Griechenland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: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1. 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Namenstag 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wichtiger als Geburtstag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 Kopfschütteln bedeutet Ja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98% der Bevölkerung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Griechisch-Orthodoxer Religion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b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 und Ausdrücke auf Griechisch: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l-G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Γεια σας!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(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Guten Tag!)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l-G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Πώς είσαι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(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Wie geht es dir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l-G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σας ευχαριστώ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(Danke)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endParaRPr lang="hr-H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Lucija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Vukres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8.b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61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AF9B4CD-3E36-4AC0-8066-77CEBDBCD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Italien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ZASTAVA ITALIJE - Prodaja nautičke opreme za brodove, jahte, brodice Sea  Power">
            <a:extLst>
              <a:ext uri="{FF2B5EF4-FFF2-40B4-BE49-F238E27FC236}">
                <a16:creationId xmlns:a16="http://schemas.microsoft.com/office/drawing/2014/main" id="{5B8B7FB0-8F97-4FA0-B752-75E74307F2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7" r="1861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6FAA6C7-1AD4-4515-AAC2-8831E6D2D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fontAlgn="base">
              <a:spcAft>
                <a:spcPts val="0"/>
              </a:spcAft>
            </a:pP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Hauptstadt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: Roma​</a:t>
            </a:r>
          </a:p>
          <a:p>
            <a:pPr fontAlgn="base">
              <a:spcAft>
                <a:spcPts val="0"/>
              </a:spcAft>
            </a:pP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Amtsprache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Italienisch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fontAlgn="base">
              <a:spcAft>
                <a:spcPts val="0"/>
              </a:spcAft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Bevölkerung: 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60,36 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Milionen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 (2019)​</a:t>
            </a:r>
          </a:p>
          <a:p>
            <a:pPr fontAlgn="base">
              <a:spcAft>
                <a:spcPts val="0"/>
              </a:spcAft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Fläche: 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301.340 km²​</a:t>
            </a:r>
          </a:p>
          <a:p>
            <a:pPr fontAlgn="base">
              <a:spcAft>
                <a:spcPts val="0"/>
              </a:spcAft>
            </a:pP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Währung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: Euro​</a:t>
            </a:r>
          </a:p>
          <a:p>
            <a:pPr fontAlgn="base">
              <a:spcAft>
                <a:spcPts val="0"/>
              </a:spcAft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EU-Mitgliedsland seit: 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1. Januar 1958​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28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ZASTAVA ITALIJE - Prodaja nautičke opreme za brodove, jahte, brodice Sea  Power">
            <a:extLst>
              <a:ext uri="{FF2B5EF4-FFF2-40B4-BE49-F238E27FC236}">
                <a16:creationId xmlns:a16="http://schemas.microsoft.com/office/drawing/2014/main" id="{2AFEFF7A-FD1C-435A-9175-418F1A97D6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47" r="1861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F50CBC-CA71-46C3-86EC-B7CE23F23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06028"/>
            <a:ext cx="4977578" cy="5554944"/>
          </a:xfrm>
        </p:spPr>
        <p:txBody>
          <a:bodyPr anchor="ctr">
            <a:normAutofit/>
          </a:bodyPr>
          <a:lstStyle/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Farben der italienischen Flagge stehen für Hoffnung (grün), Glauben (weiß) und Nächstenliebe (rot)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​.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Nationalblume Italiens ist die Lilie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​.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Italien ist ein Land mit drei aktiven Vulkanen - Ätna, Stromboli und Vesuv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 und 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Italienisch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:​</a:t>
            </a:r>
            <a:endParaRPr lang="hr-HR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margherita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tiramisu, espresso,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panna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cotta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macchiato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</a:t>
            </a:r>
            <a:r>
              <a:rPr lang="hr-HR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lasagne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spaghetti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sind Wörter, die auf der ganzen Welt verwendet werden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/>
            <a:endParaRPr lang="hr-HR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Korina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Jambrušić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8.d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hr-H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392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CBA9B6F-D071-4A2A-8059-9ACC9B1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Irland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8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7F0CD4A5-3E77-4E48-85B4-B9C13475976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20158" r="16028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C923C5-CAA9-4F12-973E-E62FCA53B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Die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Hauptstadt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ist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 Dublin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Amtssprachen sind Irisch und Englisch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Irland hat eine Bevölkerung von 4,904 Millionen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Die Fläche Irlands beträgt 70.273 km²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Die irische Währung ist der Euro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: 1973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6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e Europaflagge | Europäische Union">
            <a:extLst>
              <a:ext uri="{FF2B5EF4-FFF2-40B4-BE49-F238E27FC236}">
                <a16:creationId xmlns:a16="http://schemas.microsoft.com/office/drawing/2014/main" id="{E21F7E0E-3361-4765-B19E-889DB816F5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33" r="24831" b="-1"/>
          <a:stretch/>
        </p:blipFill>
        <p:spPr bwMode="auto">
          <a:xfrm>
            <a:off x="5797543" y="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B69BBF5-C3A7-491B-BE83-4C58E217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Europäische</a:t>
            </a:r>
            <a:r>
              <a:rPr lang="hr-HR" dirty="0">
                <a:solidFill>
                  <a:srgbClr val="000000"/>
                </a:solidFill>
              </a:rPr>
              <a:t> Union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35D0E4-19AE-4544-9C90-9298F1F84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hr-HR" sz="2000" dirty="0" err="1">
                <a:solidFill>
                  <a:srgbClr val="000000"/>
                </a:solidFill>
              </a:rPr>
              <a:t>Bevölkerung</a:t>
            </a:r>
            <a:r>
              <a:rPr lang="hr-HR" sz="2000" dirty="0">
                <a:solidFill>
                  <a:srgbClr val="000000"/>
                </a:solidFill>
              </a:rPr>
              <a:t>: 446,8 </a:t>
            </a:r>
            <a:r>
              <a:rPr lang="hr-HR" sz="2000" dirty="0" err="1">
                <a:solidFill>
                  <a:srgbClr val="000000"/>
                </a:solidFill>
              </a:rPr>
              <a:t>Millionen</a:t>
            </a:r>
            <a:endParaRPr lang="hr-HR" sz="2000" dirty="0">
              <a:solidFill>
                <a:srgbClr val="000000"/>
              </a:solidFill>
            </a:endParaRPr>
          </a:p>
          <a:p>
            <a:r>
              <a:rPr lang="de-DE" sz="2000" dirty="0">
                <a:solidFill>
                  <a:srgbClr val="000000"/>
                </a:solidFill>
              </a:rPr>
              <a:t>F</a:t>
            </a:r>
            <a:r>
              <a:rPr lang="hr-HR" sz="2000" dirty="0" err="1">
                <a:solidFill>
                  <a:srgbClr val="000000"/>
                </a:solidFill>
              </a:rPr>
              <a:t>läche</a:t>
            </a:r>
            <a:r>
              <a:rPr lang="hr-HR" sz="2000" dirty="0">
                <a:solidFill>
                  <a:srgbClr val="000000"/>
                </a:solidFill>
              </a:rPr>
              <a:t>:</a:t>
            </a:r>
            <a:r>
              <a:rPr lang="de-DE" sz="2000" dirty="0">
                <a:solidFill>
                  <a:srgbClr val="000000"/>
                </a:solidFill>
              </a:rPr>
              <a:t> 4 225 127 km²</a:t>
            </a:r>
            <a:endParaRPr lang="hr-HR" sz="2000" dirty="0">
              <a:solidFill>
                <a:srgbClr val="000000"/>
              </a:solidFill>
            </a:endParaRPr>
          </a:p>
          <a:p>
            <a:r>
              <a:rPr lang="de-DE" sz="2000" dirty="0">
                <a:solidFill>
                  <a:srgbClr val="000000"/>
                </a:solidFill>
              </a:rPr>
              <a:t>A</a:t>
            </a:r>
            <a:r>
              <a:rPr lang="hr-HR" sz="2000" dirty="0" err="1">
                <a:solidFill>
                  <a:srgbClr val="000000"/>
                </a:solidFill>
              </a:rPr>
              <a:t>mtsprachen</a:t>
            </a:r>
            <a:r>
              <a:rPr lang="hr-HR" sz="2000" dirty="0">
                <a:solidFill>
                  <a:srgbClr val="000000"/>
                </a:solidFill>
              </a:rPr>
              <a:t>:</a:t>
            </a:r>
            <a:r>
              <a:rPr lang="de-DE" sz="2000" dirty="0">
                <a:solidFill>
                  <a:srgbClr val="000000"/>
                </a:solidFill>
              </a:rPr>
              <a:t> Bulgarisch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Dänisch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Deutsch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Englisch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Estnisch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Finnisch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Französisch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Griechisch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Irisch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Italienisch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Kroatisch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Lettisch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Litauisch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Maltesisch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Niederländisch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Polnisch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Portugiesisch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Rumänisch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Schwedisch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Slowakisch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Slowenisch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Spanisch</a:t>
            </a:r>
            <a:r>
              <a:rPr lang="hr-HR" sz="2000" dirty="0">
                <a:solidFill>
                  <a:srgbClr val="000000"/>
                </a:solidFill>
              </a:rPr>
              <a:t>,</a:t>
            </a:r>
            <a:r>
              <a:rPr lang="de-DE" sz="2000" dirty="0">
                <a:solidFill>
                  <a:srgbClr val="000000"/>
                </a:solidFill>
              </a:rPr>
              <a:t> Tschechisch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und</a:t>
            </a:r>
            <a:r>
              <a:rPr lang="de-DE" sz="2000" dirty="0">
                <a:solidFill>
                  <a:srgbClr val="000000"/>
                </a:solidFill>
              </a:rPr>
              <a:t> Ungarisch</a:t>
            </a:r>
            <a:endParaRPr lang="hr-HR" sz="2000" dirty="0">
              <a:solidFill>
                <a:srgbClr val="000000"/>
              </a:solidFill>
            </a:endParaRPr>
          </a:p>
          <a:p>
            <a:r>
              <a:rPr lang="hr-HR" sz="2000" dirty="0" err="1">
                <a:solidFill>
                  <a:srgbClr val="000000"/>
                </a:solidFill>
              </a:rPr>
              <a:t>Währung</a:t>
            </a:r>
            <a:r>
              <a:rPr lang="hr-HR" sz="2000" dirty="0">
                <a:solidFill>
                  <a:srgbClr val="000000"/>
                </a:solidFill>
              </a:rPr>
              <a:t>: Euro</a:t>
            </a:r>
          </a:p>
        </p:txBody>
      </p:sp>
    </p:spTree>
    <p:extLst>
      <p:ext uri="{BB962C8B-B14F-4D97-AF65-F5344CB8AC3E}">
        <p14:creationId xmlns:p14="http://schemas.microsoft.com/office/powerpoint/2010/main" val="1926595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5489D29-2CE1-45FC-8BE2-64F0C58AA2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20158" r="16028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6A60D0-9F8F-406E-A6DF-D3A557F67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1257300"/>
            <a:ext cx="5234651" cy="4810124"/>
          </a:xfrm>
        </p:spPr>
        <p:txBody>
          <a:bodyPr anchor="ctr">
            <a:noAutofit/>
          </a:bodyPr>
          <a:lstStyle/>
          <a:p>
            <a:pPr marL="0" indent="0" fontAlgn="base">
              <a:buNone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Interessantes über Irland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: </a:t>
            </a: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Gaelic</a:t>
            </a: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” ist die am häufigsten gesprochene Sprache in Irland nach den irischen und britischen Sprachen.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Der längste Ortsname in Irland ist </a:t>
            </a: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Muckanaghederdauhaulia</a:t>
            </a: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marL="0" indent="0" fontAlgn="base">
              <a:buNone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Die Titanic wurde in Irland hergestellt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marL="0" indent="0" fontAlgn="base">
              <a:buNone/>
            </a:pPr>
            <a:endParaRPr lang="hr-H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base">
              <a:buNone/>
            </a:pP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Wörter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und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Ausdrücke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auf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Irland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: 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Mná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&amp;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Fir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–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Frauen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&amp;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Männer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Leithris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– Toilette 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Fáilte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–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Willkommen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Dia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duit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–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Begrüßung</a:t>
            </a:r>
            <a:endParaRPr lang="hr-H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base"/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Le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do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thoil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 - 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Bitte</a:t>
            </a: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                                                     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pPr marL="0" indent="0" fontAlgn="base">
              <a:buNone/>
            </a:pPr>
            <a:endParaRPr lang="hr-H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base">
              <a:buNone/>
            </a:pPr>
            <a:r>
              <a:rPr lang="hr-HR" sz="2000" dirty="0">
                <a:solidFill>
                  <a:srgbClr val="000000"/>
                </a:solidFill>
                <a:latin typeface="Calibri" panose="020F0502020204030204" pitchFamily="34" charset="0"/>
              </a:rPr>
              <a:t>Edi Kovačić, 8.c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09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421DFCF-7BC4-48B5-8A23-36540A3D9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000000"/>
                </a:solidFill>
              </a:rPr>
              <a:t>Kroatien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9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0" descr="HRVATSKA ZASTAVA [9]">
            <a:extLst>
              <a:ext uri="{FF2B5EF4-FFF2-40B4-BE49-F238E27FC236}">
                <a16:creationId xmlns:a16="http://schemas.microsoft.com/office/drawing/2014/main" id="{DB2C7B57-63FE-4145-8A25-5C710AB536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8" r="2082" b="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FBB26F-FD43-4CC4-8C72-25F8F31D1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104" y="202163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Zagreb 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Kroatische 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4076000 (2019) 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56.594 km² 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kuna 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1.7.2013 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918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8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2" name="Picture 4" descr="HRVATSKA ZASTAVA [9]">
            <a:extLst>
              <a:ext uri="{FF2B5EF4-FFF2-40B4-BE49-F238E27FC236}">
                <a16:creationId xmlns:a16="http://schemas.microsoft.com/office/drawing/2014/main" id="{7994538B-F0D4-4B3D-B50A-F4D624E6DB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8" r="2082" b="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91C4E32-0461-4950-8890-469AFACB9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485776"/>
            <a:ext cx="5167976" cy="5575196"/>
          </a:xfrm>
        </p:spPr>
        <p:txBody>
          <a:bodyPr anchor="ctr">
            <a:normAutofit lnSpcReduction="10000"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Der dalmatinische Hund stammt aus Kroatien 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Weitere Kroaten leben außerhalb Kroatiens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Kroaten sind die siebtgrößten Menschen der Welt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Kroatien ist das erste Land, das Quarantäne eingeführt hat 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Kroatische 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Dobar dan. G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uten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Tag.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Koliko je sati? W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ie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spät ist es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?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Koliko ovo košta?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Wieviel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kostet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?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Doviđenja.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Auf Wiedersehen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Hvala.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Danke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Ivan Kuzmić, 8.c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hr-H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983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B76128C-CD94-405B-9480-6C066F403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Lettland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9FA1FBC8-F0F3-4367-B808-C2D17E155B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99" r="21279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219E94-190A-4D77-AF55-0197C84D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Riga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Lettisch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B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evölkerung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1.92 Million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64,589 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Mitgleid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September 2003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2449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39683026-750C-460F-904C-5DC9A890DF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99" r="21279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3C3C2C-CCEA-44A3-B942-5D0B059C1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33400"/>
            <a:ext cx="5434676" cy="5527571"/>
          </a:xfrm>
        </p:spPr>
        <p:txBody>
          <a:bodyPr anchor="ctr">
            <a:normAutofit fontScale="92500" lnSpcReduction="20000"/>
          </a:bodyPr>
          <a:lstStyle/>
          <a:p>
            <a:pPr marL="0" indent="0" rtl="0" fontAlgn="base">
              <a:lnSpc>
                <a:spcPct val="110000"/>
              </a:lnSpc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Land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mit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den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größten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Frauen, 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s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ie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haben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viele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Stränd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</a:t>
            </a:r>
            <a:r>
              <a:rPr lang="hr-HR" sz="2000" dirty="0" err="1">
                <a:solidFill>
                  <a:srgbClr val="000000"/>
                </a:solidFill>
              </a:rPr>
              <a:t>ü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die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Hälfte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seines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Territoriums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ist</a:t>
            </a:r>
            <a:r>
              <a:rPr lang="hr-HR" sz="2000" dirty="0">
                <a:solidFill>
                  <a:srgbClr val="000000"/>
                </a:solidFill>
              </a:rPr>
              <a:t> von </a:t>
            </a:r>
            <a:r>
              <a:rPr lang="hr-HR" sz="2000" dirty="0" err="1">
                <a:solidFill>
                  <a:srgbClr val="000000"/>
                </a:solidFill>
              </a:rPr>
              <a:t>Wald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bedeckt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Lettland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ein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Wifi-Paradies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, Der Ventas Rumba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Kuldiga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breiteste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Wasserfall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in Europa…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und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Lettisch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Paldies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– 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Danke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/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Lūdzu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– Bitte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/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Labrīt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Morgen!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Labdien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Tag!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Labvakar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Abend!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Sveicināti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 Hallo!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Uz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redzēšanos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Auf Wiedersehen!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Ar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labu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nakti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Gute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Nacht!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Priekā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! –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Zum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Wohl!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dirty="0">
                <a:solidFill>
                  <a:srgbClr val="000000"/>
                </a:solidFill>
              </a:rPr>
              <a:t>Ana </a:t>
            </a:r>
            <a:r>
              <a:rPr lang="hr-HR" sz="2000" dirty="0" err="1">
                <a:solidFill>
                  <a:srgbClr val="000000"/>
                </a:solidFill>
              </a:rPr>
              <a:t>Počepan</a:t>
            </a:r>
            <a:r>
              <a:rPr lang="hr-HR" sz="2000" dirty="0">
                <a:solidFill>
                  <a:srgbClr val="000000"/>
                </a:solidFill>
              </a:rPr>
              <a:t>, 8.b</a:t>
            </a:r>
          </a:p>
        </p:txBody>
      </p:sp>
    </p:spTree>
    <p:extLst>
      <p:ext uri="{BB962C8B-B14F-4D97-AF65-F5344CB8AC3E}">
        <p14:creationId xmlns:p14="http://schemas.microsoft.com/office/powerpoint/2010/main" val="446232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602121A-6CF0-4B49-B1EB-304CDEA55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 fontScale="90000"/>
          </a:bodyPr>
          <a:lstStyle/>
          <a:p>
            <a:br>
              <a:rPr lang="hr-HR" sz="4400" b="0" i="0" u="none" strike="noStrike" dirty="0">
                <a:solidFill>
                  <a:srgbClr val="000000"/>
                </a:solidFill>
                <a:effectLst/>
              </a:rPr>
            </a:br>
            <a:r>
              <a:rPr lang="hr-HR" sz="4400" b="0" i="0" u="none" strike="noStrike" dirty="0">
                <a:solidFill>
                  <a:srgbClr val="000000"/>
                </a:solidFill>
                <a:effectLst/>
              </a:rPr>
              <a:t>Luxemburg</a:t>
            </a:r>
            <a:r>
              <a:rPr lang="en-US" sz="4400" b="0" i="0" dirty="0">
                <a:solidFill>
                  <a:srgbClr val="000000"/>
                </a:solidFill>
                <a:effectLst/>
              </a:rPr>
              <a:t>​</a:t>
            </a:r>
            <a:br>
              <a:rPr lang="en-US" sz="4400" b="0" i="0" dirty="0">
                <a:solidFill>
                  <a:srgbClr val="000000"/>
                </a:solidFill>
                <a:effectLst/>
              </a:rPr>
            </a:b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266" name="Picture 2" descr="Luksemburg – Wikipedija">
            <a:extLst>
              <a:ext uri="{FF2B5EF4-FFF2-40B4-BE49-F238E27FC236}">
                <a16:creationId xmlns:a16="http://schemas.microsoft.com/office/drawing/2014/main" id="{34CAFBAD-B415-482B-B806-B8D910DF6C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2" r="2168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40A007-FE98-4CDE-8C56-6E27A25A8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Luxemburg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Offizielle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Sprachen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Luxemburgisch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Französisch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Deutsch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Einwohner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0,6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Millionen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(2019)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dirty="0" err="1">
                <a:solidFill>
                  <a:srgbClr val="000000"/>
                </a:solidFill>
              </a:rPr>
              <a:t>F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2 595 km²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Mitgliedstaat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1. Januar 1958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80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290" name="Picture 2" descr="Luksemburg – Wikipedija">
            <a:extLst>
              <a:ext uri="{FF2B5EF4-FFF2-40B4-BE49-F238E27FC236}">
                <a16:creationId xmlns:a16="http://schemas.microsoft.com/office/drawing/2014/main" id="{067B4516-1127-46BA-AE09-33E45600E1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2" r="2168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820AEA-10E8-4EF0-92EF-AD37BE608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5" y="1019174"/>
            <a:ext cx="4828960" cy="5041797"/>
          </a:xfrm>
        </p:spPr>
        <p:txBody>
          <a:bodyPr anchor="ctr">
            <a:noAutofit/>
          </a:bodyPr>
          <a:lstStyle/>
          <a:p>
            <a:pPr marL="0" indent="0" rtl="0" fontAlgn="base">
              <a:buNone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Landes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eine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Stadt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zwei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Etagen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.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Altstadt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geht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einer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Festung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chemeClr val="bg1"/>
                </a:solidFill>
                <a:effectLst/>
              </a:rPr>
              <a:t>de</a:t>
            </a:r>
            <a:r>
              <a:rPr lang="hr-HR" sz="1800" b="0" i="0" u="none" strike="noStrike" dirty="0" err="1">
                <a:effectLst/>
              </a:rPr>
              <a:t>dem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10.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Jahrhundert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hervor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.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Heute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steht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einem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hohen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Felsen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über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demGrün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das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umgibt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.</a:t>
            </a:r>
            <a:endParaRPr lang="en-US" sz="18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Falls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nicht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wussten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Luxemburger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chemeClr val="bg1"/>
                </a:solidFill>
                <a:effectLst/>
              </a:rPr>
              <a:t>zieml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ziemlich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leidenschaftlich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wenn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ums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Radfahrengeht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. In Luxemburg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gibt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600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Kilometer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Radwege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weitere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300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Kilometer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 im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Bau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hr-HR" sz="1800" dirty="0">
                <a:solidFill>
                  <a:srgbClr val="000000"/>
                </a:solidFill>
              </a:rPr>
              <a:t> 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700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Kilometer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Mountainbikestrecken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effectLst/>
              </a:rPr>
              <a:t>wirwirklich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erstaunlich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weil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durch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chemeClr val="bg1"/>
                </a:solidFill>
                <a:effectLst/>
              </a:rPr>
              <a:t>wunde</a:t>
            </a:r>
            <a:r>
              <a:rPr lang="hr-HR" sz="1800" b="0" i="0" u="none" strike="noStrike" dirty="0" err="1">
                <a:effectLst/>
              </a:rPr>
              <a:t>wunder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schöne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Natur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Berglandschaften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chemeClr val="bg1"/>
                </a:solidFill>
                <a:effectLst/>
              </a:rPr>
              <a:t>führe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führen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Hallo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Hallo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gudde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Mëtteg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r-HR" sz="1800" dirty="0" err="1">
                <a:solidFill>
                  <a:srgbClr val="000000"/>
                </a:solidFill>
              </a:rPr>
              <a:t>G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uten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Tag)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Gudde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Moien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Morgen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Gudden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Owend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(</a:t>
            </a:r>
            <a:r>
              <a:rPr lang="hr-HR" sz="1800" dirty="0" err="1">
                <a:solidFill>
                  <a:srgbClr val="000000"/>
                </a:solidFill>
              </a:rPr>
              <a:t>G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uten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Abend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1800" dirty="0" err="1">
                <a:solidFill>
                  <a:srgbClr val="000000"/>
                </a:solidFill>
              </a:rPr>
              <a:t>W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éi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geet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et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? (</a:t>
            </a:r>
            <a:r>
              <a:rPr lang="hr-HR" sz="1800" dirty="0" err="1">
                <a:solidFill>
                  <a:srgbClr val="000000"/>
                </a:solidFill>
              </a:rPr>
              <a:t>W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ie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1800" b="0" i="0" u="none" strike="noStrike" dirty="0" err="1">
                <a:solidFill>
                  <a:srgbClr val="000000"/>
                </a:solidFill>
                <a:effectLst/>
              </a:rPr>
              <a:t>gehts</a:t>
            </a:r>
            <a:r>
              <a:rPr lang="hr-HR" sz="1800" b="0" i="0" u="none" strike="noStrike" dirty="0">
                <a:solidFill>
                  <a:srgbClr val="000000"/>
                </a:solidFill>
                <a:effectLst/>
              </a:rPr>
              <a:t>?)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hr-HR" sz="18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1800" b="0" i="0" dirty="0">
                <a:solidFill>
                  <a:srgbClr val="000000"/>
                </a:solidFill>
                <a:effectLst/>
              </a:rPr>
              <a:t>Petra </a:t>
            </a:r>
            <a:r>
              <a:rPr lang="hr-HR" sz="1800" b="0" i="0" dirty="0" err="1">
                <a:solidFill>
                  <a:srgbClr val="000000"/>
                </a:solidFill>
                <a:effectLst/>
              </a:rPr>
              <a:t>Štrangar</a:t>
            </a:r>
            <a:r>
              <a:rPr lang="hr-HR" sz="1800" b="0" i="0" dirty="0">
                <a:solidFill>
                  <a:srgbClr val="000000"/>
                </a:solidFill>
                <a:effectLst/>
              </a:rPr>
              <a:t>, 8.a</a:t>
            </a:r>
            <a:endParaRPr lang="sr-Latn-RS" sz="1800" b="0" i="0" dirty="0">
              <a:solidFill>
                <a:srgbClr val="000000"/>
              </a:solidFill>
              <a:effectLst/>
            </a:endParaRPr>
          </a:p>
          <a:p>
            <a:endParaRPr lang="hr-HR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929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B016E14-6A75-4231-A01D-4BA9CB7E9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Malta</a:t>
            </a: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314" name="Picture 2" descr="ZASTAVA MALTA - Prodaja nautičke opreme za brodove, jahte, brodice Sea Power">
            <a:extLst>
              <a:ext uri="{FF2B5EF4-FFF2-40B4-BE49-F238E27FC236}">
                <a16:creationId xmlns:a16="http://schemas.microsoft.com/office/drawing/2014/main" id="{2100A3B0-F7ED-424E-A616-927A70F8B5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839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BCB0EF-A58A-42E9-8D19-E562D0D91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dirty="0">
                <a:solidFill>
                  <a:srgbClr val="000000"/>
                </a:solidFill>
              </a:rPr>
              <a:t>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Valletta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Amtsprachen</a:t>
            </a:r>
            <a:r>
              <a:rPr lang="hr-HR" sz="2000" dirty="0">
                <a:solidFill>
                  <a:srgbClr val="000000"/>
                </a:solidFill>
              </a:rPr>
              <a:t>: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Maltesisch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und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Englisch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dirty="0">
                <a:solidFill>
                  <a:srgbClr val="000000"/>
                </a:solidFill>
              </a:rPr>
              <a:t>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502.653 (2019)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dirty="0">
                <a:solidFill>
                  <a:srgbClr val="000000"/>
                </a:solidFill>
              </a:rPr>
              <a:t>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316 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uro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EU –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2004</a:t>
            </a:r>
            <a:endParaRPr lang="en-US" sz="20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2642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338" name="Picture 2" descr="ZASTAVA MALTA - Prodaja nautičke opreme za brodove, jahte, brodice Sea Power">
            <a:extLst>
              <a:ext uri="{FF2B5EF4-FFF2-40B4-BE49-F238E27FC236}">
                <a16:creationId xmlns:a16="http://schemas.microsoft.com/office/drawing/2014/main" id="{0E62C25D-B483-4634-BEB8-E1A87D3BEE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839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C86C69-A40D-4ADD-903F-A50DE9C45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61978"/>
            <a:ext cx="4977578" cy="4554243"/>
          </a:xfrm>
        </p:spPr>
        <p:txBody>
          <a:bodyPr anchor="ctr">
            <a:normAutofit fontScale="25000" lnSpcReduction="20000"/>
          </a:bodyPr>
          <a:lstStyle/>
          <a:p>
            <a:pPr marL="0" indent="0" rtl="0" fontAlgn="base">
              <a:buNone/>
            </a:pP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Es ist nur 90 Kilometer von Sizilien und etwa 300 Kilometer von Afrika entfernt.</a:t>
            </a:r>
            <a:r>
              <a:rPr lang="de-DE" sz="8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Bekannt </a:t>
            </a:r>
            <a:r>
              <a:rPr lang="hr-HR" sz="8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8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für seinen türkisfarbenen Strand, der als Blaue Lagune bekannt ist.</a:t>
            </a:r>
            <a:r>
              <a:rPr lang="de-DE" sz="8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8000" b="0" i="0" u="none" strike="noStrike" dirty="0" err="1">
                <a:solidFill>
                  <a:srgbClr val="000000"/>
                </a:solidFill>
                <a:effectLst/>
              </a:rPr>
              <a:t>Mdina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 ist die ehemalige Hauptstadt von Malta, auch bekannt als "ruhige Stadt"</a:t>
            </a:r>
            <a:r>
              <a:rPr lang="de-DE" sz="8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Ein typisches maltesisches Holzfischerboot heißt </a:t>
            </a:r>
            <a:r>
              <a:rPr lang="de-DE" sz="8000" b="0" i="0" u="none" strike="noStrike" dirty="0" err="1">
                <a:solidFill>
                  <a:srgbClr val="000000"/>
                </a:solidFill>
                <a:effectLst/>
              </a:rPr>
              <a:t>Luzzu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de-DE" sz="8000" b="0" i="0" dirty="0">
                <a:solidFill>
                  <a:srgbClr val="000000"/>
                </a:solidFill>
                <a:effectLst/>
              </a:rPr>
              <a:t>​</a:t>
            </a:r>
            <a:endParaRPr lang="hr-HR" sz="80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endParaRPr lang="de-DE" sz="8000" b="0" i="0" dirty="0">
              <a:solidFill>
                <a:srgbClr val="000000"/>
              </a:solidFill>
              <a:effectLst/>
            </a:endParaRPr>
          </a:p>
          <a:p>
            <a:pPr fontAlgn="base"/>
            <a:r>
              <a:rPr lang="de-DE" sz="8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de-DE" sz="8000" b="1" i="0" u="none" strike="noStrike" dirty="0">
                <a:solidFill>
                  <a:srgbClr val="000000"/>
                </a:solidFill>
                <a:effectLst/>
              </a:rPr>
              <a:t>AUSDRÜCKEN: </a:t>
            </a:r>
            <a:endParaRPr lang="hr-HR" sz="8000" b="1" i="0" u="none" strike="noStrike" dirty="0">
              <a:solidFill>
                <a:srgbClr val="000000"/>
              </a:solidFill>
              <a:effectLst/>
            </a:endParaRPr>
          </a:p>
          <a:p>
            <a:pPr marL="0" indent="0" fontAlgn="base">
              <a:buNone/>
            </a:pPr>
            <a:r>
              <a:rPr lang="de-DE" sz="8000" dirty="0" err="1">
                <a:solidFill>
                  <a:srgbClr val="000000"/>
                </a:solidFill>
              </a:rPr>
              <a:t>Mijiet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ta</a:t>
            </a:r>
            <a:r>
              <a:rPr lang="de-DE" sz="8000" dirty="0">
                <a:solidFill>
                  <a:srgbClr val="000000"/>
                </a:solidFill>
              </a:rPr>
              <a:t> '</a:t>
            </a:r>
            <a:r>
              <a:rPr lang="de-DE" sz="8000" dirty="0" err="1">
                <a:solidFill>
                  <a:srgbClr val="000000"/>
                </a:solidFill>
              </a:rPr>
              <a:t>ħbieb</a:t>
            </a:r>
            <a:r>
              <a:rPr lang="de-DE" sz="8000" dirty="0">
                <a:solidFill>
                  <a:srgbClr val="000000"/>
                </a:solidFill>
              </a:rPr>
              <a:t> spiss </a:t>
            </a:r>
            <a:r>
              <a:rPr lang="de-DE" sz="8000" dirty="0" err="1">
                <a:solidFill>
                  <a:srgbClr val="000000"/>
                </a:solidFill>
              </a:rPr>
              <a:t>huma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ftit</a:t>
            </a:r>
            <a:r>
              <a:rPr lang="de-DE" sz="8000" dirty="0">
                <a:solidFill>
                  <a:srgbClr val="000000"/>
                </a:solidFill>
              </a:rPr>
              <a:t>, </a:t>
            </a:r>
            <a:r>
              <a:rPr lang="de-DE" sz="8000" dirty="0" err="1">
                <a:solidFill>
                  <a:srgbClr val="000000"/>
                </a:solidFill>
              </a:rPr>
              <a:t>imma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dejjem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hemm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wisq</a:t>
            </a:r>
            <a:r>
              <a:rPr lang="de-DE" sz="8000" dirty="0">
                <a:solidFill>
                  <a:srgbClr val="000000"/>
                </a:solidFill>
              </a:rPr>
              <a:t> </a:t>
            </a:r>
            <a:r>
              <a:rPr lang="de-DE" sz="8000" dirty="0" err="1">
                <a:solidFill>
                  <a:srgbClr val="000000"/>
                </a:solidFill>
              </a:rPr>
              <a:t>għedewwa</a:t>
            </a:r>
            <a:r>
              <a:rPr lang="hr-HR" sz="8000" dirty="0">
                <a:solidFill>
                  <a:srgbClr val="000000"/>
                </a:solidFill>
              </a:rPr>
              <a:t>.</a:t>
            </a:r>
            <a:r>
              <a:rPr lang="de-DE" sz="8000" dirty="0">
                <a:solidFill>
                  <a:srgbClr val="000000"/>
                </a:solidFill>
              </a:rPr>
              <a:t>​</a:t>
            </a:r>
            <a:r>
              <a:rPr lang="hr-HR" sz="8000" dirty="0">
                <a:solidFill>
                  <a:srgbClr val="000000"/>
                </a:solidFill>
              </a:rPr>
              <a:t> (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Jeder hat einen Mund, einige haben einen Kopf.</a:t>
            </a:r>
            <a:r>
              <a:rPr lang="en-US" sz="8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8000" b="0" i="0" dirty="0">
                <a:solidFill>
                  <a:srgbClr val="000000"/>
                </a:solidFill>
                <a:effectLst/>
              </a:rPr>
              <a:t>)</a:t>
            </a:r>
            <a:endParaRPr lang="en-US" sz="80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endParaRPr lang="hr-HR" sz="8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endParaRPr lang="hr-HR" sz="80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Iva </a:t>
            </a:r>
            <a:r>
              <a:rPr lang="de-DE" sz="8000" b="0" i="0" u="none" strike="noStrike" dirty="0" err="1">
                <a:solidFill>
                  <a:srgbClr val="000000"/>
                </a:solidFill>
                <a:effectLst/>
              </a:rPr>
              <a:t>Antolaš</a:t>
            </a:r>
            <a:r>
              <a:rPr lang="hr-HR" sz="8000" b="0" i="0" u="none" strike="noStrike" dirty="0">
                <a:solidFill>
                  <a:srgbClr val="000000"/>
                </a:solidFill>
                <a:effectLst/>
              </a:rPr>
              <a:t>,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 8</a:t>
            </a:r>
            <a:r>
              <a:rPr lang="hr-HR" sz="80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de-DE" sz="8000" b="0" i="0" u="none" strike="noStrike" dirty="0">
                <a:solidFill>
                  <a:srgbClr val="000000"/>
                </a:solidFill>
                <a:effectLst/>
              </a:rPr>
              <a:t>d</a:t>
            </a:r>
            <a:endParaRPr lang="en-US" sz="8000" b="0" i="0" dirty="0">
              <a:solidFill>
                <a:srgbClr val="000000"/>
              </a:solidFill>
              <a:effectLst/>
            </a:endParaRPr>
          </a:p>
          <a:p>
            <a:endParaRPr lang="hr-HR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18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603023D-1A8C-424E-A0D9-A28DAADA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 fontScale="90000"/>
          </a:bodyPr>
          <a:lstStyle/>
          <a:p>
            <a:br>
              <a:rPr lang="hr-HR" sz="4400" b="0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</a:br>
            <a:r>
              <a:rPr lang="hr-HR" sz="4400" b="0" i="0" u="none" strike="noStrike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Niederlande</a:t>
            </a:r>
            <a:r>
              <a:rPr lang="hr-HR" sz="44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​</a:t>
            </a:r>
            <a:br>
              <a:rPr lang="hr-HR" sz="4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5362" name="Picture 2" descr="Nizozemska – Wikipedija">
            <a:extLst>
              <a:ext uri="{FF2B5EF4-FFF2-40B4-BE49-F238E27FC236}">
                <a16:creationId xmlns:a16="http://schemas.microsoft.com/office/drawing/2014/main" id="{B29220CF-C71F-4CDB-839E-BE719D4A94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22A32B-BEF1-4A70-92D0-56338119D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Amsterdam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Niederländisch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Deutsch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Westfriesisch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,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Papi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amentu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 und </a:t>
            </a: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Englisch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: 17.290.688 (2019)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</a:rPr>
              <a:t>: 41.543 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  <a:endParaRPr lang="en-GB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Euro, US-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Dollar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1. Januar 1958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hr-HR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4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ie Europaflagge | Europäische Union">
            <a:extLst>
              <a:ext uri="{FF2B5EF4-FFF2-40B4-BE49-F238E27FC236}">
                <a16:creationId xmlns:a16="http://schemas.microsoft.com/office/drawing/2014/main" id="{48159A36-2BD7-4EFC-86D4-41A7867686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33" r="24831" b="-1"/>
          <a:stretch/>
        </p:blipFill>
        <p:spPr bwMode="auto">
          <a:xfrm>
            <a:off x="5797543" y="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6A3CE77-9FD0-4AD5-B286-E39F7B27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Interessante</a:t>
            </a:r>
            <a:r>
              <a:rPr lang="hr-HR" dirty="0">
                <a:solidFill>
                  <a:srgbClr val="000000"/>
                </a:solidFill>
              </a:rPr>
              <a:t> </a:t>
            </a:r>
            <a:r>
              <a:rPr lang="hr-HR" dirty="0" err="1">
                <a:solidFill>
                  <a:srgbClr val="000000"/>
                </a:solidFill>
              </a:rPr>
              <a:t>Fakten</a:t>
            </a:r>
            <a:r>
              <a:rPr lang="hr-HR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A2CA9EE-FFA1-463A-B166-41AE829C8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000" dirty="0">
                <a:solidFill>
                  <a:srgbClr val="000000"/>
                </a:solidFill>
              </a:rPr>
              <a:t>Die EU hat 2012 den Friedensnobelpreis erhalten.</a:t>
            </a:r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sz="2000" dirty="0">
                <a:solidFill>
                  <a:srgbClr val="000000"/>
                </a:solidFill>
              </a:rPr>
              <a:t>F</a:t>
            </a:r>
            <a:r>
              <a:rPr lang="hr-HR" sz="2000" dirty="0" err="1">
                <a:solidFill>
                  <a:srgbClr val="000000"/>
                </a:solidFill>
              </a:rPr>
              <a:t>arben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Flagge</a:t>
            </a:r>
            <a:r>
              <a:rPr lang="hr-HR" sz="2000" dirty="0">
                <a:solidFill>
                  <a:srgbClr val="000000"/>
                </a:solidFill>
              </a:rPr>
              <a:t> - d</a:t>
            </a:r>
            <a:r>
              <a:rPr lang="de-DE" sz="2000" dirty="0" err="1">
                <a:solidFill>
                  <a:srgbClr val="000000"/>
                </a:solidFill>
              </a:rPr>
              <a:t>ie</a:t>
            </a:r>
            <a:r>
              <a:rPr lang="de-DE" sz="2000" dirty="0">
                <a:solidFill>
                  <a:srgbClr val="000000"/>
                </a:solidFill>
              </a:rPr>
              <a:t> zwölf goldenen Sterne auf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de-DE" sz="2000" dirty="0">
                <a:solidFill>
                  <a:srgbClr val="000000"/>
                </a:solidFill>
              </a:rPr>
              <a:t>blauem Grund stehen für die Ideale der Einheit, Solidarität und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de-DE" sz="2000" dirty="0">
                <a:solidFill>
                  <a:srgbClr val="000000"/>
                </a:solidFill>
              </a:rPr>
              <a:t>Harmonie unter den Völkern Europas. Die Flagge ist </a:t>
            </a:r>
            <a:r>
              <a:rPr lang="hr-HR" sz="2000" dirty="0">
                <a:solidFill>
                  <a:srgbClr val="000000"/>
                </a:solidFill>
              </a:rPr>
              <a:t>s</a:t>
            </a:r>
            <a:r>
              <a:rPr lang="de-DE" sz="2000" dirty="0" err="1">
                <a:solidFill>
                  <a:srgbClr val="000000"/>
                </a:solidFill>
              </a:rPr>
              <a:t>eit</a:t>
            </a:r>
            <a:r>
              <a:rPr lang="de-DE" sz="2000" dirty="0">
                <a:solidFill>
                  <a:srgbClr val="000000"/>
                </a:solidFill>
              </a:rPr>
              <a:t> 1985 das offizielle Symbol der EU.</a:t>
            </a:r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dirty="0" err="1">
                <a:solidFill>
                  <a:srgbClr val="000000"/>
                </a:solidFill>
              </a:rPr>
              <a:t>Brexit</a:t>
            </a:r>
            <a:r>
              <a:rPr lang="hr-HR" sz="2000" dirty="0">
                <a:solidFill>
                  <a:srgbClr val="000000"/>
                </a:solidFill>
              </a:rPr>
              <a:t> - d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Vereinigte Königreich ist am 31. Januar 2020 aus der EU ausgetreten.</a:t>
            </a:r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2887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6386" name="Picture 2" descr="Nizozemska – Wikipedija">
            <a:extLst>
              <a:ext uri="{FF2B5EF4-FFF2-40B4-BE49-F238E27FC236}">
                <a16:creationId xmlns:a16="http://schemas.microsoft.com/office/drawing/2014/main" id="{CE37C744-D1CA-400D-973C-01841E2D7D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5741D4-1E7E-44B6-A8A0-E19A6B6C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 lnSpcReduction="10000"/>
          </a:bodyPr>
          <a:lstStyle/>
          <a:p>
            <a:pPr marL="0" indent="0" fontAlgn="base">
              <a:buNone/>
            </a:pPr>
            <a:r>
              <a:rPr lang="hr-HR" sz="2000" dirty="0">
                <a:solidFill>
                  <a:srgbClr val="000000"/>
                </a:solidFill>
              </a:rPr>
              <a:t>In Amsterdam </a:t>
            </a:r>
            <a:r>
              <a:rPr lang="hr-HR" sz="2000" dirty="0" err="1">
                <a:solidFill>
                  <a:srgbClr val="000000"/>
                </a:solidFill>
              </a:rPr>
              <a:t>gibt</a:t>
            </a:r>
            <a:r>
              <a:rPr lang="hr-HR" sz="2000" dirty="0">
                <a:solidFill>
                  <a:srgbClr val="000000"/>
                </a:solidFill>
              </a:rPr>
              <a:t> </a:t>
            </a:r>
            <a:r>
              <a:rPr lang="hr-HR" sz="2000" dirty="0" err="1">
                <a:solidFill>
                  <a:srgbClr val="000000"/>
                </a:solidFill>
              </a:rPr>
              <a:t>es</a:t>
            </a:r>
            <a:r>
              <a:rPr lang="hr-HR" sz="2000" dirty="0">
                <a:solidFill>
                  <a:srgbClr val="000000"/>
                </a:solidFill>
              </a:rPr>
              <a:t> 165 </a:t>
            </a:r>
            <a:r>
              <a:rPr lang="hr-HR" sz="2000" dirty="0" err="1">
                <a:solidFill>
                  <a:srgbClr val="000000"/>
                </a:solidFill>
              </a:rPr>
              <a:t>Kanäle</a:t>
            </a:r>
            <a:r>
              <a:rPr lang="hr-HR" sz="2000" dirty="0">
                <a:solidFill>
                  <a:srgbClr val="000000"/>
                </a:solidFill>
              </a:rPr>
              <a:t> mit </a:t>
            </a:r>
            <a:r>
              <a:rPr lang="hr-HR" sz="2000" dirty="0" err="1">
                <a:solidFill>
                  <a:srgbClr val="000000"/>
                </a:solidFill>
              </a:rPr>
              <a:t>einer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Gesamtlänge</a:t>
            </a:r>
            <a:r>
              <a:rPr lang="hr-HR" sz="2000" dirty="0">
                <a:solidFill>
                  <a:srgbClr val="000000"/>
                </a:solidFill>
              </a:rPr>
              <a:t> von 50 km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  <a:r>
              <a:rPr lang="hr-HR" sz="2000" dirty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Über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60%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Einwohner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fahren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jeden Tag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mitdem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Fahrrad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Cannabis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Joints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sind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Amsterdam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zwar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legal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aber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Rauchen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von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Tabakwaren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Cafés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Restaurants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2008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verboten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​.</a:t>
            </a:r>
          </a:p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Niederländisch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Goede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dag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Tag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Mijn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naam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… 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heiße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…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Ik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heb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…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jaar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habe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…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Jahre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Ik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kom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… 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bin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…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Antonija Petrović, 8.d</a:t>
            </a:r>
          </a:p>
          <a:p>
            <a:endParaRPr lang="hr-HR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670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D4526D4-1C92-4178-BFA1-7A920503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 fontScale="90000"/>
          </a:bodyPr>
          <a:lstStyle/>
          <a:p>
            <a:br>
              <a:rPr lang="hr-HR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hr-HR" sz="4400" b="0" i="0" u="none" strike="noStrike" dirty="0" err="1">
                <a:solidFill>
                  <a:srgbClr val="000000"/>
                </a:solidFill>
                <a:effectLst/>
              </a:rPr>
              <a:t>Österreich</a:t>
            </a:r>
            <a:r>
              <a:rPr lang="hr-HR" sz="4400" b="0" i="0" dirty="0">
                <a:solidFill>
                  <a:srgbClr val="000000"/>
                </a:solidFill>
                <a:effectLst/>
              </a:rPr>
              <a:t>​</a:t>
            </a:r>
            <a:br>
              <a:rPr lang="hr-HR" sz="4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7410" name="Picture 2" descr="Zastava Austrije – Wikipedija">
            <a:extLst>
              <a:ext uri="{FF2B5EF4-FFF2-40B4-BE49-F238E27FC236}">
                <a16:creationId xmlns:a16="http://schemas.microsoft.com/office/drawing/2014/main" id="{E9E97481-2216-4A79-9812-FE5FE3E638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F61CF5-66F5-464E-BC2A-4AA2D6513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Wien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/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Amtsprachen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 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Google Sans"/>
              </a:rPr>
              <a:t>Deutsch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8,859 Millionen 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83.882,56 km² 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Euro </a:t>
            </a:r>
          </a:p>
          <a:p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1. Januar 1995 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656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434" name="Picture 2" descr="Zastava Austrije – Wikipedija">
            <a:extLst>
              <a:ext uri="{FF2B5EF4-FFF2-40B4-BE49-F238E27FC236}">
                <a16:creationId xmlns:a16="http://schemas.microsoft.com/office/drawing/2014/main" id="{09B6E492-ED79-41E1-BDDE-C3B520EF5E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77A95D-E618-4004-AF16-D042BA5C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19"/>
            <a:ext cx="4977578" cy="5786467"/>
          </a:xfrm>
        </p:spPr>
        <p:txBody>
          <a:bodyPr anchor="ctr">
            <a:normAutofit fontScale="92500" lnSpcReduction="10000"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Google Sans"/>
              </a:rPr>
              <a:t>Österreich hat den ältesten noch existierenden Zoo der Welt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Google Sans"/>
              </a:rPr>
              <a:t>.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de-DE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 älteste, noch erscheinende Tageszeitung der Welt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 </a:t>
            </a:r>
            <a:r>
              <a:rPr lang="hr-HR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erscheinen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Österreich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Aus Österreich kommen die ersten Postkarten der Welt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​.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Deutsch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Mahlzeit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!, 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mir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Wurst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Bahnhof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verstehen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Jemandem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Daumen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drücken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glaub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’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spinne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“Na?”,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“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Bock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haben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Klara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Đurišević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8.d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hr-H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097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7AB4E8A-D058-4740-B80F-D8CAEDD1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Polen</a:t>
            </a: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9458" name="Picture 2" descr="Zastava Poljske – Wikipedija">
            <a:extLst>
              <a:ext uri="{FF2B5EF4-FFF2-40B4-BE49-F238E27FC236}">
                <a16:creationId xmlns:a16="http://schemas.microsoft.com/office/drawing/2014/main" id="{E0B2CEAE-F634-408D-9D36-26EE001B1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9" r="20059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AA740E0-55A5-4992-8AE1-C72726171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de-DE" sz="2000" b="0" i="0" dirty="0">
                <a:solidFill>
                  <a:srgbClr val="000000"/>
                </a:solidFill>
                <a:effectLst/>
              </a:rPr>
              <a:t>Hauptstadt: Warschau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de-DE" sz="2000" b="0" i="0" dirty="0" err="1">
                <a:solidFill>
                  <a:srgbClr val="000000"/>
                </a:solidFill>
                <a:effectLst/>
              </a:rPr>
              <a:t>Amtsprac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he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Polnisch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de-DE" sz="2000" b="0" i="0" dirty="0">
                <a:solidFill>
                  <a:srgbClr val="000000"/>
                </a:solidFill>
                <a:effectLst/>
              </a:rPr>
              <a:t>Bevölkerung: 37,97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Millionen (2019)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de-DE" sz="2000" b="0" i="0" dirty="0">
                <a:solidFill>
                  <a:srgbClr val="000000"/>
                </a:solidFill>
                <a:effectLst/>
              </a:rPr>
              <a:t>Fläche: 312.696 km²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de-DE" sz="2000" b="0" i="0" dirty="0">
                <a:solidFill>
                  <a:srgbClr val="000000"/>
                </a:solidFill>
                <a:effectLst/>
              </a:rPr>
              <a:t>Währung: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Złoty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de-DE" sz="2000" b="0" i="0" dirty="0">
                <a:solidFill>
                  <a:srgbClr val="000000"/>
                </a:solidFill>
                <a:effectLst/>
              </a:rPr>
              <a:t>EU-Mitgliedsland seit: 1.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Mai 2004</a:t>
            </a:r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37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482" name="Picture 2" descr="Zastava Poljske – Wikipedija">
            <a:extLst>
              <a:ext uri="{FF2B5EF4-FFF2-40B4-BE49-F238E27FC236}">
                <a16:creationId xmlns:a16="http://schemas.microsoft.com/office/drawing/2014/main" id="{CA6AC7B1-F41F-47EF-9D42-42F5AE945B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9" r="20059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8E3577-ACF6-4D5C-9E30-6EFC967A1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657226"/>
            <a:ext cx="4977578" cy="5403746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de-DE" sz="2000" b="0" i="0" dirty="0">
                <a:solidFill>
                  <a:srgbClr val="000000"/>
                </a:solidFill>
                <a:effectLst/>
              </a:rPr>
              <a:t>800 Treppen und rund drei Kilometer lange, verschlungene Gänge bringen euch im Salzbergwerk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Wieliczka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in Polen bis zu 135 Meter Tief unter die Erde. Es wartet eine verwunschene Bergmannsstadt auf euch, in dessen Zentrum zahlreiche Kapellen, Kirchen und Altäre unter einer feinen Salzschicht ruhen.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9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besondere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Buchstaben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(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diakritische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Zeichen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): ą, ć, ę, ł, ń, ó, ś, ź, ż</a:t>
            </a:r>
          </a:p>
          <a:p>
            <a:pPr marL="0" indent="0">
              <a:buNone/>
            </a:pP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hr-HR" sz="2000" b="0" i="0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Polnisch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r>
              <a:rPr lang="hr-HR" sz="2000" b="0" i="0" dirty="0" err="1">
                <a:solidFill>
                  <a:srgbClr val="000000"/>
                </a:solidFill>
                <a:effectLst/>
              </a:rPr>
              <a:t>Cześć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/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Hallo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,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Tschüss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b="0" i="0" dirty="0" err="1">
                <a:solidFill>
                  <a:srgbClr val="000000"/>
                </a:solidFill>
                <a:effectLst/>
              </a:rPr>
              <a:t>Dziękuję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/ Danke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</a:rPr>
              <a:t>Jak leci? /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Wie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geht’s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?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</a:rPr>
              <a:t>Do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widzenia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! /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Wiedersehen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!</a:t>
            </a:r>
          </a:p>
          <a:p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dirty="0">
                <a:solidFill>
                  <a:srgbClr val="000000"/>
                </a:solidFill>
              </a:rPr>
              <a:t>Karlo Markešić, 8.c</a:t>
            </a:r>
          </a:p>
        </p:txBody>
      </p:sp>
    </p:spTree>
    <p:extLst>
      <p:ext uri="{BB962C8B-B14F-4D97-AF65-F5344CB8AC3E}">
        <p14:creationId xmlns:p14="http://schemas.microsoft.com/office/powerpoint/2010/main" val="10436034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C8C72C4-6306-4B99-931C-0FD50FF0C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Portugal</a:t>
            </a: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506" name="Picture 2" descr="Zastava Portugala – Wikipedija">
            <a:extLst>
              <a:ext uri="{FF2B5EF4-FFF2-40B4-BE49-F238E27FC236}">
                <a16:creationId xmlns:a16="http://schemas.microsoft.com/office/drawing/2014/main" id="{80B02856-B615-4178-BEDC-82162B09D2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9" r="2655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0C3164-A1E9-4699-9A9D-CDD3754E1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Lisabon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Portugiesisch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10,28 </a:t>
            </a:r>
            <a:r>
              <a:rPr lang="hr-H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illionen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92.212 km²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1. Januar 1986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1642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2530" name="Picture 2" descr="Zastava Portugala – Wikipedija">
            <a:extLst>
              <a:ext uri="{FF2B5EF4-FFF2-40B4-BE49-F238E27FC236}">
                <a16:creationId xmlns:a16="http://schemas.microsoft.com/office/drawing/2014/main" id="{203328E8-99ED-46A8-8C11-F84CB3B090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9" r="2655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AD6927-B6A8-4522-81E5-A92B9FBA9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 lnSpcReduction="10000"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 weltweit größte Korkexporteur ist Portugal, das 70 Prozent des weltweiten Korkens produziert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Fado, eine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Musikart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aus Portugal, steht auf der Liste des immateriellen Kulturerbes, die von der UNESCO zusammengestellt wurde.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 und Ausdrücke auf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Portug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iesisch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Hallo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Olá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Guten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Boa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tarde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Tschüss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Tchau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Auf Wiedersehen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Adeus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sim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endParaRPr lang="hr-H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Karlo </a:t>
            </a:r>
            <a:r>
              <a:rPr lang="hr-HR" sz="2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Šokec</a:t>
            </a:r>
            <a:r>
              <a:rPr lang="hr-HR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8.c</a:t>
            </a:r>
            <a:endParaRPr lang="de-DE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414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7405724C-EBFF-4BF8-B200-52DBC29C7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Rumänien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3554" name="Picture 2" descr="Zastava Rumunjske – Wikipedija">
            <a:extLst>
              <a:ext uri="{FF2B5EF4-FFF2-40B4-BE49-F238E27FC236}">
                <a16:creationId xmlns:a16="http://schemas.microsoft.com/office/drawing/2014/main" id="{855C03D8-246B-4CAD-88B6-C86E88C86E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9" r="1848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8" name="Content Placeholder 23557">
            <a:extLst>
              <a:ext uri="{FF2B5EF4-FFF2-40B4-BE49-F238E27FC236}">
                <a16:creationId xmlns:a16="http://schemas.microsoft.com/office/drawing/2014/main" id="{E5E03EE0-640B-41B3-97FE-B5C7F12C5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Haupstadt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 Bukarest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dirty="0">
                <a:solidFill>
                  <a:srgbClr val="000000"/>
                </a:solidFill>
              </a:rPr>
              <a:t>R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um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nisch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Bev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ö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lkerung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 19,4 Millionen (2019)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Fl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che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 238 398 km²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W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rhung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Rumänischer Leu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Mitgilesland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seit: 1.1.2007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093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4578" name="Picture 2" descr="Zastava Rumunjske – Wikipedija">
            <a:extLst>
              <a:ext uri="{FF2B5EF4-FFF2-40B4-BE49-F238E27FC236}">
                <a16:creationId xmlns:a16="http://schemas.microsoft.com/office/drawing/2014/main" id="{3D973780-0254-4318-9870-83CF0C44DC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9" r="1848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2" name="Content Placeholder 24581">
            <a:extLst>
              <a:ext uri="{FF2B5EF4-FFF2-40B4-BE49-F238E27FC236}">
                <a16:creationId xmlns:a16="http://schemas.microsoft.com/office/drawing/2014/main" id="{A83AD2B3-49DE-45C4-8254-4A765CE6D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1287262"/>
            <a:ext cx="4977578" cy="5570738"/>
          </a:xfrm>
        </p:spPr>
        <p:txBody>
          <a:bodyPr anchor="ctr">
            <a:normAutofit lnSpcReduction="10000"/>
          </a:bodyPr>
          <a:lstStyle/>
          <a:p>
            <a:pPr marL="0" indent="0" algn="l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In Rumänien überwiegen die weltweit seltenen Sommersteppen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marL="0" indent="0" algn="l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Rumänien hat seit 1975 eine hohe Geburtenrate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marL="0" indent="0" algn="l" rtl="0" fontAlgn="base">
              <a:buNone/>
            </a:pPr>
            <a:r>
              <a:rPr lang="hr-HR" sz="2000" dirty="0">
                <a:solidFill>
                  <a:srgbClr val="000000"/>
                </a:solidFill>
              </a:rPr>
              <a:t>I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n Rumänien gibt es mehr als 14.000 Kroaten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algn="l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Ethnische Gruppen in Rumänien sind: Rumänen (89,5%), Ungarn (6,6%), Roma (2,5%) und andere (1,4%). 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 rtl="0" fontAlgn="base"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 rtl="0" fontAlgn="base">
              <a:buNone/>
            </a:pPr>
            <a:r>
              <a:rPr lang="hr-HR" sz="2000" dirty="0" err="1">
                <a:solidFill>
                  <a:srgbClr val="000000"/>
                </a:solidFill>
              </a:rPr>
              <a:t>Wörter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und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Ausdrücke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auf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Rumanisch</a:t>
            </a:r>
            <a:r>
              <a:rPr lang="hr-HR" sz="2000" dirty="0">
                <a:solidFill>
                  <a:srgbClr val="000000"/>
                </a:solidFill>
              </a:rPr>
              <a:t>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000" dirty="0" err="1">
                <a:solidFill>
                  <a:srgbClr val="000000"/>
                </a:solidFill>
              </a:rPr>
              <a:t>Mă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numesc</a:t>
            </a:r>
            <a:r>
              <a:rPr lang="hr-HR" sz="2000" dirty="0">
                <a:solidFill>
                  <a:srgbClr val="000000"/>
                </a:solidFill>
              </a:rPr>
              <a:t> ... – </a:t>
            </a:r>
            <a:r>
              <a:rPr lang="hr-HR" sz="2000" dirty="0" err="1">
                <a:solidFill>
                  <a:srgbClr val="000000"/>
                </a:solidFill>
              </a:rPr>
              <a:t>Ich</a:t>
            </a:r>
            <a:r>
              <a:rPr lang="hr-HR" sz="2000" dirty="0">
                <a:solidFill>
                  <a:srgbClr val="000000"/>
                </a:solidFill>
              </a:rPr>
              <a:t> bin …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000" dirty="0">
                <a:solidFill>
                  <a:srgbClr val="000000"/>
                </a:solidFill>
              </a:rPr>
              <a:t>Am ... </a:t>
            </a:r>
            <a:r>
              <a:rPr lang="hr-HR" sz="2000" dirty="0" err="1">
                <a:solidFill>
                  <a:srgbClr val="000000"/>
                </a:solidFill>
              </a:rPr>
              <a:t>ani</a:t>
            </a:r>
            <a:r>
              <a:rPr lang="hr-HR" sz="2000" dirty="0">
                <a:solidFill>
                  <a:srgbClr val="000000"/>
                </a:solidFill>
              </a:rPr>
              <a:t>. – </a:t>
            </a:r>
            <a:r>
              <a:rPr lang="hr-HR" sz="2000" dirty="0" err="1">
                <a:solidFill>
                  <a:srgbClr val="000000"/>
                </a:solidFill>
              </a:rPr>
              <a:t>Ich</a:t>
            </a:r>
            <a:r>
              <a:rPr lang="hr-HR" sz="2000" dirty="0">
                <a:solidFill>
                  <a:srgbClr val="000000"/>
                </a:solidFill>
              </a:rPr>
              <a:t> bin … </a:t>
            </a:r>
            <a:r>
              <a:rPr lang="hr-HR" sz="2000" dirty="0" err="1">
                <a:solidFill>
                  <a:srgbClr val="000000"/>
                </a:solidFill>
              </a:rPr>
              <a:t>Jahre</a:t>
            </a:r>
            <a:r>
              <a:rPr lang="hr-HR" sz="2000" dirty="0">
                <a:solidFill>
                  <a:srgbClr val="000000"/>
                </a:solidFill>
              </a:rPr>
              <a:t> alt.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000" dirty="0" err="1">
                <a:solidFill>
                  <a:srgbClr val="000000"/>
                </a:solidFill>
              </a:rPr>
              <a:t>Salut</a:t>
            </a:r>
            <a:r>
              <a:rPr lang="hr-HR" sz="2000" dirty="0">
                <a:solidFill>
                  <a:srgbClr val="000000"/>
                </a:solidFill>
              </a:rPr>
              <a:t>! – </a:t>
            </a:r>
            <a:r>
              <a:rPr lang="hr-HR" sz="2000" dirty="0" err="1">
                <a:solidFill>
                  <a:srgbClr val="000000"/>
                </a:solidFill>
              </a:rPr>
              <a:t>Hallo</a:t>
            </a:r>
            <a:r>
              <a:rPr lang="hr-HR" sz="2000" dirty="0">
                <a:solidFill>
                  <a:srgbClr val="000000"/>
                </a:solidFill>
              </a:rPr>
              <a:t>!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000" dirty="0">
                <a:solidFill>
                  <a:srgbClr val="000000"/>
                </a:solidFill>
              </a:rPr>
              <a:t>La </a:t>
            </a:r>
            <a:r>
              <a:rPr lang="hr-HR" sz="2000" dirty="0" err="1">
                <a:solidFill>
                  <a:srgbClr val="000000"/>
                </a:solidFill>
              </a:rPr>
              <a:t>revedere</a:t>
            </a:r>
            <a:r>
              <a:rPr lang="hr-HR" sz="2000" dirty="0">
                <a:solidFill>
                  <a:srgbClr val="000000"/>
                </a:solidFill>
              </a:rPr>
              <a:t>! – </a:t>
            </a:r>
            <a:r>
              <a:rPr lang="hr-HR" sz="2000" dirty="0" err="1">
                <a:solidFill>
                  <a:srgbClr val="000000"/>
                </a:solidFill>
              </a:rPr>
              <a:t>Auf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Wiedersehen</a:t>
            </a:r>
            <a:r>
              <a:rPr lang="hr-HR" sz="2000" dirty="0">
                <a:solidFill>
                  <a:srgbClr val="000000"/>
                </a:solidFill>
              </a:rPr>
              <a:t>!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r>
              <a:rPr lang="hr-HR" sz="2000" dirty="0">
                <a:solidFill>
                  <a:srgbClr val="000000"/>
                </a:solidFill>
              </a:rPr>
              <a:t>Matej </a:t>
            </a:r>
            <a:r>
              <a:rPr lang="hr-HR" sz="2000" dirty="0" err="1">
                <a:solidFill>
                  <a:srgbClr val="000000"/>
                </a:solidFill>
              </a:rPr>
              <a:t>Funtek</a:t>
            </a:r>
            <a:r>
              <a:rPr lang="hr-HR" sz="2000" dirty="0">
                <a:solidFill>
                  <a:srgbClr val="000000"/>
                </a:solidFill>
              </a:rPr>
              <a:t>, 8.a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hr-HR" sz="2000" dirty="0">
              <a:solidFill>
                <a:srgbClr val="000000"/>
              </a:solidFill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4544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6547851-D02C-4CB8-9515-6FC78DBD7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Schweden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5604" name="Picture 4" descr="Unimar.hr Web Shop - zastava Švedska 30x45">
            <a:extLst>
              <a:ext uri="{FF2B5EF4-FFF2-40B4-BE49-F238E27FC236}">
                <a16:creationId xmlns:a16="http://schemas.microsoft.com/office/drawing/2014/main" id="{5DA7EC05-7890-4AF7-A099-82E3CB7D55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1" r="37815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AD6088-6539-46CB-85C4-DF0489D76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Stockholm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Schwedisch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10,23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Million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en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450.295 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Schwedische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Krone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1. Januar 1995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45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BC5BB68-6847-46FF-A7CD-B6806EF78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0246" name="Content Placeholder 10245">
            <a:extLst>
              <a:ext uri="{FF2B5EF4-FFF2-40B4-BE49-F238E27FC236}">
                <a16:creationId xmlns:a16="http://schemas.microsoft.com/office/drawing/2014/main" id="{B201AC61-8B12-4DB9-AB1C-5ED502397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7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2" descr="Die Europaflagge | Europäische Union">
            <a:extLst>
              <a:ext uri="{FF2B5EF4-FFF2-40B4-BE49-F238E27FC236}">
                <a16:creationId xmlns:a16="http://schemas.microsoft.com/office/drawing/2014/main" id="{8BFA0FA6-5D6C-4520-A3B5-D349C44E23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33" r="24831" b="-1"/>
          <a:stretch/>
        </p:blipFill>
        <p:spPr bwMode="auto">
          <a:xfrm>
            <a:off x="5797848" y="152410"/>
            <a:ext cx="63941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0">
            <a:extLst>
              <a:ext uri="{FF2B5EF4-FFF2-40B4-BE49-F238E27FC236}">
                <a16:creationId xmlns:a16="http://schemas.microsoft.com/office/drawing/2014/main" id="{989F4F40-85D1-4342-9A64-5591C6E6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52400" y="152400"/>
            <a:ext cx="12192000" cy="6858000"/>
          </a:xfrm>
          <a:prstGeom prst="rect">
            <a:avLst/>
          </a:prstGeom>
        </p:spPr>
      </p:pic>
      <p:sp>
        <p:nvSpPr>
          <p:cNvPr id="11" name="Naslov 1">
            <a:extLst>
              <a:ext uri="{FF2B5EF4-FFF2-40B4-BE49-F238E27FC236}">
                <a16:creationId xmlns:a16="http://schemas.microsoft.com/office/drawing/2014/main" id="{FD7546F9-2F9C-4D5F-AF46-02DBEF26C902}"/>
              </a:ext>
            </a:extLst>
          </p:cNvPr>
          <p:cNvSpPr txBox="1">
            <a:spLocks/>
          </p:cNvSpPr>
          <p:nvPr/>
        </p:nvSpPr>
        <p:spPr>
          <a:xfrm>
            <a:off x="957398" y="950845"/>
            <a:ext cx="4803636" cy="13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2" name="Rezervirano mjesto sadržaja 2">
            <a:extLst>
              <a:ext uri="{FF2B5EF4-FFF2-40B4-BE49-F238E27FC236}">
                <a16:creationId xmlns:a16="http://schemas.microsoft.com/office/drawing/2014/main" id="{402AAE0F-5A2C-4AFA-B53D-0CF76FFBA2A1}"/>
              </a:ext>
            </a:extLst>
          </p:cNvPr>
          <p:cNvSpPr txBox="1">
            <a:spLocks/>
          </p:cNvSpPr>
          <p:nvPr/>
        </p:nvSpPr>
        <p:spPr>
          <a:xfrm>
            <a:off x="901831" y="1454277"/>
            <a:ext cx="4706803" cy="3788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000" dirty="0" err="1">
                <a:solidFill>
                  <a:srgbClr val="000000"/>
                </a:solidFill>
              </a:rPr>
              <a:t>Die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Schüler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achten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Klassen</a:t>
            </a:r>
            <a:r>
              <a:rPr lang="hr-HR" sz="2000" dirty="0">
                <a:solidFill>
                  <a:srgbClr val="000000"/>
                </a:solidFill>
              </a:rPr>
              <a:t> (23 </a:t>
            </a:r>
            <a:r>
              <a:rPr lang="hr-HR" sz="2000" dirty="0" err="1">
                <a:solidFill>
                  <a:srgbClr val="000000"/>
                </a:solidFill>
              </a:rPr>
              <a:t>Schüler</a:t>
            </a:r>
            <a:r>
              <a:rPr lang="hr-HR" sz="2000" dirty="0">
                <a:solidFill>
                  <a:srgbClr val="000000"/>
                </a:solidFill>
              </a:rPr>
              <a:t>), </a:t>
            </a:r>
            <a:r>
              <a:rPr lang="hr-HR" sz="2000" dirty="0" err="1">
                <a:solidFill>
                  <a:srgbClr val="000000"/>
                </a:solidFill>
              </a:rPr>
              <a:t>die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Deutschunterricht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haben</a:t>
            </a:r>
            <a:r>
              <a:rPr lang="hr-HR" sz="2000" dirty="0">
                <a:solidFill>
                  <a:srgbClr val="000000"/>
                </a:solidFill>
              </a:rPr>
              <a:t>, </a:t>
            </a:r>
            <a:r>
              <a:rPr lang="hr-HR" sz="2000" dirty="0" err="1">
                <a:solidFill>
                  <a:srgbClr val="000000"/>
                </a:solidFill>
              </a:rPr>
              <a:t>haben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ein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Land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der</a:t>
            </a:r>
            <a:r>
              <a:rPr lang="hr-HR" sz="2000" dirty="0">
                <a:solidFill>
                  <a:srgbClr val="000000"/>
                </a:solidFill>
              </a:rPr>
              <a:t> EU </a:t>
            </a:r>
            <a:r>
              <a:rPr lang="hr-HR" sz="2000" dirty="0" err="1">
                <a:solidFill>
                  <a:srgbClr val="000000"/>
                </a:solidFill>
              </a:rPr>
              <a:t>ausgewählt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und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ein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Teil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der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Präsentation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gemacht</a:t>
            </a:r>
            <a:r>
              <a:rPr lang="hr-HR" sz="2000" dirty="0">
                <a:solidFill>
                  <a:srgbClr val="000000"/>
                </a:solidFill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sz="2000" dirty="0">
                <a:solidFill>
                  <a:srgbClr val="000000"/>
                </a:solidFill>
              </a:rPr>
              <a:t>*Učenici osmih razreda (njih 23), koji pohađaju nastavu njemačkog jezika, odabrali su jednu od zemalja članica EU i napravili dio prezentacije. </a:t>
            </a:r>
          </a:p>
        </p:txBody>
      </p:sp>
    </p:spTree>
    <p:extLst>
      <p:ext uri="{BB962C8B-B14F-4D97-AF65-F5344CB8AC3E}">
        <p14:creationId xmlns:p14="http://schemas.microsoft.com/office/powerpoint/2010/main" val="12975049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6626" name="Picture 2" descr="Unimar.hr Web Shop - zastava Švedska 30x45">
            <a:extLst>
              <a:ext uri="{FF2B5EF4-FFF2-40B4-BE49-F238E27FC236}">
                <a16:creationId xmlns:a16="http://schemas.microsoft.com/office/drawing/2014/main" id="{C8E63F03-BBDF-4F9F-9475-BBA3EB2BE6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1" r="37815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E99FF8-40D9-4654-92B8-429C36895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891751" cy="5322352"/>
          </a:xfrm>
        </p:spPr>
        <p:txBody>
          <a:bodyPr anchor="ctr">
            <a:normAutofit lnSpcReduction="10000"/>
          </a:bodyPr>
          <a:lstStyle/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Schweden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lieben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Kaffee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Essen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dirty="0" err="1">
                <a:solidFill>
                  <a:srgbClr val="000000"/>
                </a:solidFill>
              </a:rPr>
              <a:t>R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öhre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wenn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dirty="0" err="1">
                <a:solidFill>
                  <a:srgbClr val="000000"/>
                </a:solidFill>
              </a:rPr>
              <a:t>s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betrenen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ziehen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sich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dirty="0" err="1">
                <a:solidFill>
                  <a:srgbClr val="000000"/>
                </a:solidFill>
              </a:rPr>
              <a:t>i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hre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Schuhe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sie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lieben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IKEA,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Männer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sind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Babysitter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,…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Schwedisch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dobro jutro – god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morgon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bok! – hej!, dobra večer – god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kväll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</a:p>
          <a:p>
            <a:pPr fontAlgn="base"/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hvala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tack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hr-HR" sz="2000" dirty="0">
                <a:solidFill>
                  <a:srgbClr val="000000"/>
                </a:solidFill>
              </a:rPr>
              <a:t>oprostite – </a:t>
            </a:r>
            <a:r>
              <a:rPr lang="hr-HR" sz="2000" dirty="0" err="1">
                <a:solidFill>
                  <a:srgbClr val="000000"/>
                </a:solidFill>
              </a:rPr>
              <a:t>ursäkta</a:t>
            </a:r>
            <a:r>
              <a:rPr lang="hr-HR" sz="2000" dirty="0">
                <a:solidFill>
                  <a:srgbClr val="000000"/>
                </a:solidFill>
              </a:rPr>
              <a:t>, 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ne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nej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da – ja,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ja sam-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heter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ja sam iz 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kommer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imam godina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är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gammal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ne razumijem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förstar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jag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inte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Anamarija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Barberic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  <a:r>
              <a:rPr lang="hr-HR" sz="2000" dirty="0">
                <a:solidFill>
                  <a:srgbClr val="000000"/>
                </a:solidFill>
              </a:rPr>
              <a:t>,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8.a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hr-HR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1454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F895239-373D-4571-B010-6D22CEFA6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Slowenien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7650" name="Picture 2" descr="Zastava Slovenije - Wikipedia">
            <a:extLst>
              <a:ext uri="{FF2B5EF4-FFF2-40B4-BE49-F238E27FC236}">
                <a16:creationId xmlns:a16="http://schemas.microsoft.com/office/drawing/2014/main" id="{44724C20-5B69-4781-B405-6DEEFFBC92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178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D93990-E831-4181-B06B-F1F390CB8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fontAlgn="base"/>
            <a:r>
              <a:rPr lang="hr-HR" sz="2000" dirty="0" err="1">
                <a:solidFill>
                  <a:srgbClr val="000000"/>
                </a:solidFill>
              </a:rPr>
              <a:t>Hauptstadt</a:t>
            </a:r>
            <a:r>
              <a:rPr lang="hr-HR" sz="2000" dirty="0">
                <a:solidFill>
                  <a:srgbClr val="000000"/>
                </a:solidFill>
              </a:rPr>
              <a:t>: Ljubljana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</a:rPr>
              <a:t>Amtsprache</a:t>
            </a:r>
            <a:r>
              <a:rPr lang="hr-HR" sz="2000" dirty="0">
                <a:solidFill>
                  <a:srgbClr val="000000"/>
                </a:solidFill>
              </a:rPr>
              <a:t>: </a:t>
            </a:r>
            <a:r>
              <a:rPr lang="hr-HR" sz="2000" dirty="0" err="1">
                <a:solidFill>
                  <a:srgbClr val="000000"/>
                </a:solidFill>
              </a:rPr>
              <a:t>Slowenisch</a:t>
            </a:r>
            <a:r>
              <a:rPr lang="hr-HR" sz="2000" dirty="0">
                <a:solidFill>
                  <a:srgbClr val="000000"/>
                </a:solidFill>
              </a:rPr>
              <a:t>​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</a:rPr>
              <a:t>Bevölkerung</a:t>
            </a:r>
            <a:r>
              <a:rPr lang="hr-HR" sz="2000" dirty="0">
                <a:solidFill>
                  <a:srgbClr val="000000"/>
                </a:solidFill>
              </a:rPr>
              <a:t>: 2.084.301​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</a:rPr>
              <a:t>Fläche</a:t>
            </a:r>
            <a:r>
              <a:rPr lang="hr-HR" sz="2000" dirty="0">
                <a:solidFill>
                  <a:srgbClr val="000000"/>
                </a:solidFill>
              </a:rPr>
              <a:t>: 20.273 km²</a:t>
            </a:r>
          </a:p>
          <a:p>
            <a:pPr fontAlgn="base"/>
            <a:r>
              <a:rPr lang="hr-HR" sz="2000" dirty="0" err="1">
                <a:solidFill>
                  <a:srgbClr val="000000"/>
                </a:solidFill>
              </a:rPr>
              <a:t>Währung</a:t>
            </a:r>
            <a:r>
              <a:rPr lang="hr-HR" sz="2000" dirty="0">
                <a:solidFill>
                  <a:srgbClr val="000000"/>
                </a:solidFill>
              </a:rPr>
              <a:t>: Euro​</a:t>
            </a:r>
          </a:p>
          <a:p>
            <a:pPr fontAlgn="base"/>
            <a:r>
              <a:rPr lang="hr-HR" sz="2000" dirty="0">
                <a:solidFill>
                  <a:srgbClr val="000000"/>
                </a:solidFill>
              </a:rPr>
              <a:t>EU-</a:t>
            </a:r>
            <a:r>
              <a:rPr lang="hr-HR" sz="2000" dirty="0" err="1">
                <a:solidFill>
                  <a:srgbClr val="000000"/>
                </a:solidFill>
              </a:rPr>
              <a:t>Mitgliedsland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seit</a:t>
            </a:r>
            <a:r>
              <a:rPr lang="hr-HR" sz="2000" dirty="0">
                <a:solidFill>
                  <a:srgbClr val="000000"/>
                </a:solidFill>
              </a:rPr>
              <a:t>: 1. </a:t>
            </a:r>
            <a:r>
              <a:rPr lang="hr-HR" sz="2000" dirty="0" err="1">
                <a:solidFill>
                  <a:srgbClr val="000000"/>
                </a:solidFill>
              </a:rPr>
              <a:t>Mai</a:t>
            </a:r>
            <a:r>
              <a:rPr lang="hr-HR" sz="2000" dirty="0">
                <a:solidFill>
                  <a:srgbClr val="000000"/>
                </a:solidFill>
              </a:rPr>
              <a:t> 2004</a:t>
            </a:r>
            <a:endParaRPr lang="en-US" sz="2000" dirty="0">
              <a:solidFill>
                <a:srgbClr val="000000"/>
              </a:solidFill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8806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8674" name="Picture 2" descr="Zastava Slovenije - Wikipedia">
            <a:extLst>
              <a:ext uri="{FF2B5EF4-FFF2-40B4-BE49-F238E27FC236}">
                <a16:creationId xmlns:a16="http://schemas.microsoft.com/office/drawing/2014/main" id="{E4BD127B-E20A-4584-868F-60F70B38BB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178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79DEED9-DC6F-4386-ADF6-1DC29E857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758401" cy="5322352"/>
          </a:xfrm>
        </p:spPr>
        <p:txBody>
          <a:bodyPr anchor="ctr">
            <a:normAutofit lnSpcReduction="10000"/>
          </a:bodyPr>
          <a:lstStyle/>
          <a:p>
            <a:pPr marL="0" indent="0" fontAlgn="base">
              <a:buNone/>
            </a:pPr>
            <a:r>
              <a:rPr lang="de-DE" sz="2000" dirty="0">
                <a:solidFill>
                  <a:srgbClr val="000000"/>
                </a:solidFill>
              </a:rPr>
              <a:t>Es gibt 24 verschiedene kulinarische Regionen und</a:t>
            </a:r>
            <a:r>
              <a:rPr lang="hr-HR" sz="2000" dirty="0">
                <a:solidFill>
                  <a:srgbClr val="000000"/>
                </a:solidFill>
              </a:rPr>
              <a:t> </a:t>
            </a:r>
            <a:r>
              <a:rPr lang="de-DE" sz="2000" dirty="0">
                <a:solidFill>
                  <a:srgbClr val="000000"/>
                </a:solidFill>
              </a:rPr>
              <a:t>14 Weinregionen</a:t>
            </a:r>
            <a:r>
              <a:rPr lang="hr-HR" sz="2000" dirty="0">
                <a:solidFill>
                  <a:srgbClr val="000000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de-DE" sz="2000" dirty="0">
                <a:solidFill>
                  <a:srgbClr val="000000"/>
                </a:solidFill>
              </a:rPr>
              <a:t>Einige der beliebtesten Sehenswürdigkeiten sind</a:t>
            </a:r>
            <a:r>
              <a:rPr lang="hr-HR" sz="2000" dirty="0">
                <a:solidFill>
                  <a:srgbClr val="000000"/>
                </a:solidFill>
              </a:rPr>
              <a:t>: </a:t>
            </a:r>
            <a:r>
              <a:rPr lang="hr-HR" sz="2000" dirty="0" err="1">
                <a:solidFill>
                  <a:srgbClr val="000000"/>
                </a:solidFill>
              </a:rPr>
              <a:t>Bleder</a:t>
            </a:r>
            <a:r>
              <a:rPr lang="hr-HR" sz="2000" dirty="0">
                <a:solidFill>
                  <a:srgbClr val="000000"/>
                </a:solidFill>
              </a:rPr>
              <a:t> </a:t>
            </a:r>
            <a:r>
              <a:rPr lang="de-DE" sz="2000" dirty="0">
                <a:solidFill>
                  <a:srgbClr val="000000"/>
                </a:solidFill>
              </a:rPr>
              <a:t>See</a:t>
            </a:r>
            <a:r>
              <a:rPr lang="hr-HR" sz="2000" dirty="0">
                <a:solidFill>
                  <a:srgbClr val="000000"/>
                </a:solidFill>
              </a:rPr>
              <a:t>, </a:t>
            </a:r>
            <a:r>
              <a:rPr lang="de-DE" sz="2000" dirty="0">
                <a:solidFill>
                  <a:srgbClr val="000000"/>
                </a:solidFill>
              </a:rPr>
              <a:t>Nationalpark</a:t>
            </a:r>
            <a:r>
              <a:rPr lang="hr-HR" sz="2000" dirty="0">
                <a:solidFill>
                  <a:srgbClr val="000000"/>
                </a:solidFill>
              </a:rPr>
              <a:t> Triglav, </a:t>
            </a:r>
            <a:r>
              <a:rPr lang="de-DE" sz="2000" dirty="0" err="1">
                <a:solidFill>
                  <a:srgbClr val="000000"/>
                </a:solidFill>
              </a:rPr>
              <a:t>Predjama</a:t>
            </a:r>
            <a:r>
              <a:rPr lang="de-DE" sz="2000" dirty="0">
                <a:solidFill>
                  <a:srgbClr val="000000"/>
                </a:solidFill>
              </a:rPr>
              <a:t> Schloss</a:t>
            </a:r>
            <a:r>
              <a:rPr lang="hr-HR" sz="2000" dirty="0">
                <a:solidFill>
                  <a:srgbClr val="000000"/>
                </a:solidFill>
              </a:rPr>
              <a:t>, </a:t>
            </a:r>
            <a:r>
              <a:rPr lang="de-DE" sz="2000" dirty="0" err="1">
                <a:solidFill>
                  <a:srgbClr val="000000"/>
                </a:solidFill>
              </a:rPr>
              <a:t>Vintgar</a:t>
            </a:r>
            <a:r>
              <a:rPr lang="de-DE" sz="2000" dirty="0">
                <a:solidFill>
                  <a:srgbClr val="000000"/>
                </a:solidFill>
              </a:rPr>
              <a:t> Canyon</a:t>
            </a:r>
            <a:r>
              <a:rPr lang="hr-HR" sz="2000" dirty="0">
                <a:solidFill>
                  <a:srgbClr val="000000"/>
                </a:solidFill>
              </a:rPr>
              <a:t>, </a:t>
            </a:r>
            <a:r>
              <a:rPr lang="de-DE" sz="2000" dirty="0" err="1">
                <a:solidFill>
                  <a:srgbClr val="000000"/>
                </a:solidFill>
              </a:rPr>
              <a:t>Postojna</a:t>
            </a:r>
            <a:r>
              <a:rPr lang="de-DE" sz="2000" dirty="0">
                <a:solidFill>
                  <a:srgbClr val="000000"/>
                </a:solidFill>
              </a:rPr>
              <a:t>-Höhle</a:t>
            </a:r>
            <a:r>
              <a:rPr lang="hr-HR" sz="2000" dirty="0">
                <a:solidFill>
                  <a:srgbClr val="000000"/>
                </a:solidFill>
              </a:rPr>
              <a:t> </a:t>
            </a:r>
            <a:r>
              <a:rPr lang="hr-HR" sz="2000" dirty="0" err="1">
                <a:solidFill>
                  <a:srgbClr val="000000"/>
                </a:solidFill>
              </a:rPr>
              <a:t>usw</a:t>
            </a:r>
            <a:r>
              <a:rPr lang="hr-HR" sz="2000" dirty="0">
                <a:solidFill>
                  <a:srgbClr val="000000"/>
                </a:solidFill>
              </a:rPr>
              <a:t>.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  <a:endParaRPr lang="hr-HR" sz="2000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r>
              <a:rPr lang="hr-HR" sz="2000" dirty="0">
                <a:solidFill>
                  <a:srgbClr val="000000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hr-HR" sz="2000" dirty="0" err="1">
                <a:solidFill>
                  <a:srgbClr val="000000"/>
                </a:solidFill>
              </a:rPr>
              <a:t>Wörter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und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Ausdrücke</a:t>
            </a:r>
            <a:r>
              <a:rPr lang="hr-HR" sz="2000" dirty="0">
                <a:solidFill>
                  <a:srgbClr val="000000"/>
                </a:solidFill>
              </a:rPr>
              <a:t>:</a:t>
            </a:r>
            <a:r>
              <a:rPr lang="de-DE" sz="2000" dirty="0">
                <a:solidFill>
                  <a:srgbClr val="000000"/>
                </a:solidFill>
              </a:rPr>
              <a:t> </a:t>
            </a:r>
            <a:endParaRPr lang="hr-HR" sz="2000" dirty="0">
              <a:solidFill>
                <a:srgbClr val="000000"/>
              </a:solidFill>
            </a:endParaRPr>
          </a:p>
          <a:p>
            <a:pPr fontAlgn="base"/>
            <a:r>
              <a:rPr lang="hr-HR" sz="2000" dirty="0">
                <a:solidFill>
                  <a:srgbClr val="000000"/>
                </a:solidFill>
              </a:rPr>
              <a:t>“</a:t>
            </a:r>
            <a:r>
              <a:rPr lang="sl-SI" sz="2000" dirty="0">
                <a:solidFill>
                  <a:srgbClr val="000000"/>
                </a:solidFill>
              </a:rPr>
              <a:t>dober večer</a:t>
            </a:r>
            <a:r>
              <a:rPr lang="hr-HR" sz="2000" dirty="0">
                <a:solidFill>
                  <a:srgbClr val="000000"/>
                </a:solidFill>
              </a:rPr>
              <a:t>” (</a:t>
            </a:r>
            <a:r>
              <a:rPr lang="hr-HR" sz="2000" dirty="0" err="1">
                <a:solidFill>
                  <a:srgbClr val="000000"/>
                </a:solidFill>
              </a:rPr>
              <a:t>Guten</a:t>
            </a:r>
            <a:r>
              <a:rPr lang="hr-HR" sz="2000" dirty="0">
                <a:solidFill>
                  <a:srgbClr val="000000"/>
                </a:solidFill>
              </a:rPr>
              <a:t> </a:t>
            </a:r>
            <a:r>
              <a:rPr lang="de-DE" sz="2000" dirty="0">
                <a:solidFill>
                  <a:srgbClr val="000000"/>
                </a:solidFill>
              </a:rPr>
              <a:t>Abend)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  <a:endParaRPr lang="hr-HR" sz="2000" dirty="0">
              <a:solidFill>
                <a:srgbClr val="000000"/>
              </a:solidFill>
            </a:endParaRPr>
          </a:p>
          <a:p>
            <a:pPr fontAlgn="base"/>
            <a:r>
              <a:rPr lang="hr-HR" sz="2000" dirty="0">
                <a:solidFill>
                  <a:srgbClr val="000000"/>
                </a:solidFill>
              </a:rPr>
              <a:t>“</a:t>
            </a:r>
            <a:r>
              <a:rPr lang="sl-SI" sz="2000" dirty="0">
                <a:solidFill>
                  <a:srgbClr val="000000"/>
                </a:solidFill>
              </a:rPr>
              <a:t>vse najboljše</a:t>
            </a:r>
            <a:r>
              <a:rPr lang="hr-HR" sz="2000" dirty="0">
                <a:solidFill>
                  <a:srgbClr val="000000"/>
                </a:solidFill>
              </a:rPr>
              <a:t>” (</a:t>
            </a:r>
            <a:r>
              <a:rPr lang="hr-HR" sz="2000" dirty="0" err="1">
                <a:solidFill>
                  <a:srgbClr val="000000"/>
                </a:solidFill>
              </a:rPr>
              <a:t>Alles</a:t>
            </a:r>
            <a:r>
              <a:rPr lang="hr-HR" sz="2000" dirty="0">
                <a:solidFill>
                  <a:srgbClr val="000000"/>
                </a:solidFill>
              </a:rPr>
              <a:t> Gute) 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  <a:endParaRPr lang="hr-HR" sz="2000" dirty="0">
              <a:solidFill>
                <a:srgbClr val="000000"/>
              </a:solidFill>
            </a:endParaRPr>
          </a:p>
          <a:p>
            <a:pPr fontAlgn="base"/>
            <a:r>
              <a:rPr lang="hr-HR" sz="2000" dirty="0">
                <a:solidFill>
                  <a:srgbClr val="000000"/>
                </a:solidFill>
              </a:rPr>
              <a:t>“</a:t>
            </a:r>
            <a:r>
              <a:rPr lang="sl-SI" sz="2000" dirty="0">
                <a:solidFill>
                  <a:srgbClr val="000000"/>
                </a:solidFill>
              </a:rPr>
              <a:t>lahko noč</a:t>
            </a:r>
            <a:r>
              <a:rPr lang="hr-HR" sz="2000" dirty="0">
                <a:solidFill>
                  <a:srgbClr val="000000"/>
                </a:solidFill>
              </a:rPr>
              <a:t>” (Gute </a:t>
            </a:r>
            <a:r>
              <a:rPr lang="hr-HR" sz="2000" dirty="0" err="1">
                <a:solidFill>
                  <a:srgbClr val="000000"/>
                </a:solidFill>
              </a:rPr>
              <a:t>Nacht</a:t>
            </a:r>
            <a:r>
              <a:rPr lang="hr-HR" sz="2000" dirty="0">
                <a:solidFill>
                  <a:srgbClr val="000000"/>
                </a:solidFill>
              </a:rPr>
              <a:t>)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  <a:endParaRPr lang="hr-HR" sz="2000" dirty="0">
              <a:solidFill>
                <a:srgbClr val="000000"/>
              </a:solidFill>
            </a:endParaRPr>
          </a:p>
          <a:p>
            <a:pPr fontAlgn="base"/>
            <a:r>
              <a:rPr lang="hr-HR" sz="2000" dirty="0">
                <a:solidFill>
                  <a:srgbClr val="000000"/>
                </a:solidFill>
              </a:rPr>
              <a:t>“</a:t>
            </a:r>
            <a:r>
              <a:rPr lang="sl-SI" sz="2000" dirty="0">
                <a:solidFill>
                  <a:srgbClr val="000000"/>
                </a:solidFill>
              </a:rPr>
              <a:t>si lačen</a:t>
            </a:r>
            <a:r>
              <a:rPr lang="hr-HR" sz="2000" dirty="0">
                <a:solidFill>
                  <a:srgbClr val="000000"/>
                </a:solidFill>
              </a:rPr>
              <a:t>?” (</a:t>
            </a:r>
            <a:r>
              <a:rPr lang="de-DE" sz="2000" dirty="0">
                <a:solidFill>
                  <a:srgbClr val="000000"/>
                </a:solidFill>
              </a:rPr>
              <a:t>Bist du hungrig</a:t>
            </a:r>
            <a:r>
              <a:rPr lang="hr-HR" sz="2000" dirty="0">
                <a:solidFill>
                  <a:srgbClr val="000000"/>
                </a:solidFill>
              </a:rPr>
              <a:t>?)</a:t>
            </a:r>
            <a:r>
              <a:rPr lang="en-US" sz="2000" dirty="0">
                <a:solidFill>
                  <a:srgbClr val="000000"/>
                </a:solidFill>
              </a:rPr>
              <a:t>​</a:t>
            </a:r>
          </a:p>
          <a:p>
            <a:pPr marL="0" indent="0" fontAlgn="base">
              <a:buNone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r>
              <a:rPr lang="hr-HR" sz="2000" dirty="0">
                <a:solidFill>
                  <a:srgbClr val="000000"/>
                </a:solidFill>
              </a:rPr>
              <a:t>Adriana Kovačević, 8.a</a:t>
            </a:r>
            <a:endParaRPr lang="en-US" sz="2000" dirty="0">
              <a:solidFill>
                <a:srgbClr val="000000"/>
              </a:solidFill>
            </a:endParaRPr>
          </a:p>
          <a:p>
            <a:endParaRPr lang="hr-HR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773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04ACBA7-EEBA-4E4F-8099-68517607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Slowakai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9698" name="Picture 2" descr="Zastava Slovačke – Wikipedija">
            <a:extLst>
              <a:ext uri="{FF2B5EF4-FFF2-40B4-BE49-F238E27FC236}">
                <a16:creationId xmlns:a16="http://schemas.microsoft.com/office/drawing/2014/main" id="{BAF03D73-C36C-4A66-A33E-8CFCB0AE19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22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18A3C9-E5F6-4EAD-B033-E17D111D8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hr-HR" sz="2000" dirty="0">
                <a:solidFill>
                  <a:srgbClr val="000000"/>
                </a:solidFill>
              </a:rPr>
              <a:t>H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auptstadt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dirty="0">
                <a:solidFill>
                  <a:srgbClr val="000000"/>
                </a:solidFill>
              </a:rPr>
              <a:t>B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ratislava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b="0" i="0" dirty="0" err="1">
                <a:solidFill>
                  <a:srgbClr val="000000"/>
                </a:solidFill>
                <a:effectLst/>
              </a:rPr>
              <a:t>Amt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sprache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S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lowakisch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dirty="0">
                <a:solidFill>
                  <a:srgbClr val="000000"/>
                </a:solidFill>
              </a:rPr>
              <a:t>B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ev</a:t>
            </a:r>
            <a:r>
              <a:rPr lang="hr-HR" sz="2000" dirty="0">
                <a:solidFill>
                  <a:srgbClr val="000000"/>
                </a:solidFill>
              </a:rPr>
              <a:t>ö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lkerung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5,45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Millionen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dirty="0">
                <a:solidFill>
                  <a:srgbClr val="000000"/>
                </a:solidFill>
              </a:rPr>
              <a:t>F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l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ä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che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49,035 km² 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b="0" i="0" dirty="0" err="1">
                <a:solidFill>
                  <a:srgbClr val="000000"/>
                </a:solidFill>
                <a:effectLst/>
              </a:rPr>
              <a:t>W</a:t>
            </a:r>
            <a:r>
              <a:rPr lang="hr-HR" sz="2000" dirty="0" err="1">
                <a:solidFill>
                  <a:srgbClr val="000000"/>
                </a:solidFill>
              </a:rPr>
              <a:t>ä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hrung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dirty="0">
                <a:solidFill>
                  <a:srgbClr val="000000"/>
                </a:solidFill>
              </a:rPr>
              <a:t>E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uro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1. </a:t>
            </a:r>
            <a:r>
              <a:rPr lang="hr-HR" sz="2000" dirty="0">
                <a:solidFill>
                  <a:srgbClr val="000000"/>
                </a:solidFill>
              </a:rPr>
              <a:t>M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ai 2004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5854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22" name="Picture 2" descr="Zastava Slovačke – Wikipedija">
            <a:extLst>
              <a:ext uri="{FF2B5EF4-FFF2-40B4-BE49-F238E27FC236}">
                <a16:creationId xmlns:a16="http://schemas.microsoft.com/office/drawing/2014/main" id="{213C9283-8A30-4A9A-B867-85563950FD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22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69BBBE2-120C-4607-8A68-8B8D3E2FC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hr-HR" sz="2000" dirty="0">
                <a:solidFill>
                  <a:srgbClr val="000000"/>
                </a:solidFill>
              </a:rPr>
              <a:t>S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eit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2007 ist die Slowakei der weltweit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gr</a:t>
            </a:r>
            <a:r>
              <a:rPr lang="hr-HR" sz="2000" dirty="0" err="1">
                <a:solidFill>
                  <a:srgbClr val="000000"/>
                </a:solidFill>
              </a:rPr>
              <a:t>öß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te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dirty="0">
                <a:solidFill>
                  <a:srgbClr val="000000"/>
                </a:solidFill>
              </a:rPr>
              <a:t>A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utomobilhersteller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pro </a:t>
            </a:r>
            <a:r>
              <a:rPr lang="hr-HR" sz="2000" dirty="0">
                <a:solidFill>
                  <a:srgbClr val="000000"/>
                </a:solidFill>
              </a:rPr>
              <a:t>K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opf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. 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I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nsgesamt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wurden im </a:t>
            </a:r>
            <a:r>
              <a:rPr lang="hr-HR" sz="2000" dirty="0">
                <a:solidFill>
                  <a:srgbClr val="000000"/>
                </a:solidFill>
              </a:rPr>
              <a:t>J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ahr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2018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,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1,080.000 </a:t>
            </a:r>
            <a:r>
              <a:rPr lang="hr-HR" sz="2000" dirty="0">
                <a:solidFill>
                  <a:srgbClr val="000000"/>
                </a:solidFill>
              </a:rPr>
              <a:t>A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utos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in einem </a:t>
            </a:r>
            <a:r>
              <a:rPr lang="hr-HR" sz="2000" dirty="0">
                <a:solidFill>
                  <a:srgbClr val="000000"/>
                </a:solidFill>
              </a:rPr>
              <a:t>L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and mit 5 </a:t>
            </a:r>
            <a:r>
              <a:rPr lang="hr-HR" sz="2000" dirty="0">
                <a:solidFill>
                  <a:srgbClr val="000000"/>
                </a:solidFill>
              </a:rPr>
              <a:t>M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il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l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ionen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dirty="0">
                <a:solidFill>
                  <a:srgbClr val="000000"/>
                </a:solidFill>
              </a:rPr>
              <a:t>E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inwohnern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hergestellt. die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fahrzeugprodukt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ion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macht fast 50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prozent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der gesamten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industrieproduktion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in der </a:t>
            </a:r>
            <a:r>
              <a:rPr lang="de-DE" sz="2000" b="0" i="0" dirty="0" err="1">
                <a:solidFill>
                  <a:srgbClr val="000000"/>
                </a:solidFill>
                <a:effectLst/>
              </a:rPr>
              <a:t>slowakei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 aus.</a:t>
            </a:r>
          </a:p>
          <a:p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hr-HR" sz="2000" dirty="0" err="1">
                <a:solidFill>
                  <a:srgbClr val="000000"/>
                </a:solidFill>
              </a:rPr>
              <a:t>Wörter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und</a:t>
            </a:r>
            <a:r>
              <a:rPr lang="hr-HR" sz="2000" dirty="0">
                <a:solidFill>
                  <a:srgbClr val="000000"/>
                </a:solidFill>
              </a:rPr>
              <a:t> </a:t>
            </a:r>
            <a:r>
              <a:rPr lang="hr-HR" sz="2000" dirty="0" err="1">
                <a:solidFill>
                  <a:srgbClr val="000000"/>
                </a:solidFill>
              </a:rPr>
              <a:t>Ausdrücke</a:t>
            </a:r>
            <a:r>
              <a:rPr lang="hr-HR" sz="2000" dirty="0">
                <a:solidFill>
                  <a:srgbClr val="000000"/>
                </a:solidFill>
              </a:rPr>
              <a:t>:</a:t>
            </a:r>
            <a:r>
              <a:rPr lang="de-DE" sz="2000" dirty="0">
                <a:solidFill>
                  <a:srgbClr val="000000"/>
                </a:solidFill>
              </a:rPr>
              <a:t> </a:t>
            </a:r>
            <a:endParaRPr lang="hr-HR" sz="2000" dirty="0">
              <a:solidFill>
                <a:srgbClr val="000000"/>
              </a:solidFill>
            </a:endParaRPr>
          </a:p>
          <a:p>
            <a:r>
              <a:rPr lang="hr-HR" sz="2000" dirty="0" err="1">
                <a:solidFill>
                  <a:srgbClr val="000000"/>
                </a:solidFill>
              </a:rPr>
              <a:t>I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liebe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dich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. - Milujem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ťa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.</a:t>
            </a:r>
            <a:endParaRPr lang="hr-HR" sz="2000" dirty="0">
              <a:solidFill>
                <a:srgbClr val="000000"/>
              </a:solidFill>
            </a:endParaRPr>
          </a:p>
          <a:p>
            <a:r>
              <a:rPr lang="hr-HR" sz="2000" b="0" i="0" dirty="0" err="1">
                <a:solidFill>
                  <a:srgbClr val="000000"/>
                </a:solidFill>
                <a:effectLst/>
              </a:rPr>
              <a:t>Alles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Gute! -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Všetko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najlepšie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!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</a:rPr>
              <a:t>Žena bez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manžela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je ako plot bez plotu. -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Eine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Frau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ohne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Ehemann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wie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ein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Zaun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ohne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Zaun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</a:rPr>
              <a:t>Dobru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krúžku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najviše tresu. -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Guter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Ring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höchstens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zitternd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Ivona Kožar, 8.a</a:t>
            </a:r>
          </a:p>
          <a:p>
            <a:endParaRPr lang="hr-H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0050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18B8632-43A3-439E-BE0B-6B2E40F0E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000000"/>
                </a:solidFill>
              </a:rPr>
              <a:t>Spanien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3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1746" name="Picture 2" descr="Zastava Španjolske – Wikipedija">
            <a:extLst>
              <a:ext uri="{FF2B5EF4-FFF2-40B4-BE49-F238E27FC236}">
                <a16:creationId xmlns:a16="http://schemas.microsoft.com/office/drawing/2014/main" id="{C934C378-12FC-4A66-BB1B-2F4B0A8AA0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" r="34605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D3A4E98-E2DB-4E84-AAFF-3B36CC039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Hauptstad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Madrid                                 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Amtspr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Spanisch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Bevölkerung : 46 769 962 Menschen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Fl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: 505.935 km²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hrung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EU-Mitgliedsland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seit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1986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043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2770" name="Picture 2" descr="Zastava Španjolske – Wikipedija">
            <a:extLst>
              <a:ext uri="{FF2B5EF4-FFF2-40B4-BE49-F238E27FC236}">
                <a16:creationId xmlns:a16="http://schemas.microsoft.com/office/drawing/2014/main" id="{8FDE338F-E49A-4083-921D-637C396F19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" r="34605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20FB32-C193-4293-BC76-12BB03AE2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Autofit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Die 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gr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öß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ten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ä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dte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sind Barcelona , Sevilla , Madrid, Zaragoza und Valenica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Spanien ist bekannt 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ü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r Fu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ß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ballspielen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und Motorradrennen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Nur 40% der Touristen kommen nach Spanien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um im Meer zu schwimmen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Spanisch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Guten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Tag – Buenos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dias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Wiedersehen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Adios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Sehr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gut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Muy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bien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Geld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-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dinero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Wie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geht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Ihnen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? – Como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estas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?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>
              <a:buNone/>
            </a:pPr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dirty="0">
                <a:solidFill>
                  <a:srgbClr val="000000"/>
                </a:solidFill>
              </a:rPr>
              <a:t>Luka </a:t>
            </a:r>
            <a:r>
              <a:rPr lang="hr-HR" sz="2000" dirty="0" err="1">
                <a:solidFill>
                  <a:srgbClr val="000000"/>
                </a:solidFill>
              </a:rPr>
              <a:t>Grumerec</a:t>
            </a:r>
            <a:r>
              <a:rPr lang="hr-HR" sz="2000" dirty="0">
                <a:solidFill>
                  <a:srgbClr val="000000"/>
                </a:solidFill>
              </a:rPr>
              <a:t>, 8.d</a:t>
            </a:r>
          </a:p>
        </p:txBody>
      </p:sp>
    </p:spTree>
    <p:extLst>
      <p:ext uri="{BB962C8B-B14F-4D97-AF65-F5344CB8AC3E}">
        <p14:creationId xmlns:p14="http://schemas.microsoft.com/office/powerpoint/2010/main" val="72421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AE4E44-CA78-4297-8DBA-05CC7515E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Ungarn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612A13-3866-45B1-88E8-5651EDE20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: Budapest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: </a:t>
            </a: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Ungarisch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: 9,773  </a:t>
            </a:r>
            <a:r>
              <a:rPr lang="hr-HR" sz="2000" b="0" i="0" u="none" strike="noStrike" kern="1200" dirty="0" err="1">
                <a:solidFill>
                  <a:srgbClr val="000000"/>
                </a:solidFill>
                <a:effectLst/>
              </a:rPr>
              <a:t>Millionen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Fläche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: 93,030</a:t>
            </a:r>
            <a:r>
              <a:rPr lang="hr-HR" sz="2000" b="0" i="0" u="none" strike="noStrike" kern="1200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km</a:t>
            </a:r>
            <a:r>
              <a:rPr lang="en-US" sz="2000" b="0" i="0" u="none" strike="noStrike" kern="1200" baseline="30000" dirty="0">
                <a:solidFill>
                  <a:srgbClr val="000000"/>
                </a:solidFill>
                <a:effectLst/>
              </a:rPr>
              <a:t> 2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Währung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:</a:t>
            </a:r>
            <a:r>
              <a:rPr lang="hr-HR" sz="2000" b="0" i="0" u="none" strike="noStrike" kern="1200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dirty="0">
                <a:solidFill>
                  <a:srgbClr val="000000"/>
                </a:solidFill>
              </a:rPr>
              <a:t>F</a:t>
            </a:r>
            <a:r>
              <a:rPr lang="en-US" sz="2000" b="0" i="0" u="none" strike="noStrike" kern="1200" dirty="0" err="1">
                <a:solidFill>
                  <a:srgbClr val="000000"/>
                </a:solidFill>
                <a:effectLst/>
              </a:rPr>
              <a:t>orint</a:t>
            </a:r>
            <a:r>
              <a:rPr lang="en-US" sz="2000" b="0" i="0" u="none" strike="noStrike" kern="1200" dirty="0">
                <a:solidFill>
                  <a:srgbClr val="000000"/>
                </a:solidFill>
                <a:effectLst/>
              </a:rPr>
              <a:t>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2000" b="0" i="0" u="none" strike="noStrike" kern="1200" dirty="0">
                <a:solidFill>
                  <a:srgbClr val="000000"/>
                </a:solidFill>
                <a:effectLst/>
              </a:rPr>
              <a:t>EU-Mitgliedsland seit:</a:t>
            </a:r>
            <a:r>
              <a:rPr lang="hr-HR" sz="2000" b="0" i="0" u="none" strike="noStrike" kern="1200" dirty="0">
                <a:solidFill>
                  <a:srgbClr val="000000"/>
                </a:solidFill>
                <a:effectLst/>
              </a:rPr>
              <a:t> </a:t>
            </a:r>
            <a:r>
              <a:rPr lang="de-DE" sz="2000" b="0" i="0" u="none" strike="noStrike" kern="1200" dirty="0">
                <a:solidFill>
                  <a:srgbClr val="000000"/>
                </a:solidFill>
                <a:effectLst/>
              </a:rPr>
              <a:t>2.7.2020 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  <p:pic>
        <p:nvPicPr>
          <p:cNvPr id="34822" name="Picture 6" descr="Mađarska – osnovne pojedinosti | Denisov geo kutak">
            <a:extLst>
              <a:ext uri="{FF2B5EF4-FFF2-40B4-BE49-F238E27FC236}">
                <a16:creationId xmlns:a16="http://schemas.microsoft.com/office/drawing/2014/main" id="{AE6A128D-A67B-4101-9B0B-6A1FA10EAE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2" r="25811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871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5844" name="Picture 4" descr="Mađarska – osnovne pojedinosti | Denisov geo kutak">
            <a:extLst>
              <a:ext uri="{FF2B5EF4-FFF2-40B4-BE49-F238E27FC236}">
                <a16:creationId xmlns:a16="http://schemas.microsoft.com/office/drawing/2014/main" id="{3A5BB795-3364-43EF-A5F4-B81070EC4A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2" r="25811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58A355-6E74-4939-8BAB-EE57BF7FF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 fontScale="92500"/>
          </a:bodyPr>
          <a:lstStyle/>
          <a:p>
            <a:pPr marL="0" indent="0" rtl="0" fontAlgn="base">
              <a:buNone/>
            </a:pPr>
            <a:r>
              <a:rPr lang="hu-HU" sz="2000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as Land der Rubik-Würfel</a:t>
            </a:r>
          </a:p>
          <a:p>
            <a:pPr marL="0" indent="0" rtl="0" fontAlgn="base">
              <a:buNone/>
            </a:pPr>
            <a:r>
              <a:rPr lang="hu-HU" sz="2000" dirty="0">
                <a:solidFill>
                  <a:srgbClr val="000000"/>
                </a:solidFill>
                <a:latin typeface="Calibri" panose="020F0502020204030204" pitchFamily="34" charset="0"/>
              </a:rPr>
              <a:t>Budapest ist die Welthauptstadt der </a:t>
            </a: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Thermalbäder</a:t>
            </a:r>
          </a:p>
          <a:p>
            <a:pPr marL="0" indent="0" rtl="0" fontAlgn="base">
              <a:buNone/>
            </a:pP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Die ungarische Sprache ist sehr schwer zu lernen</a:t>
            </a:r>
            <a:endParaRPr lang="hu-HU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rtl="0" fontAlgn="base">
              <a:buNone/>
            </a:pP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Wörter und Ausdrücke auf Ungarisch: </a:t>
            </a:r>
          </a:p>
          <a:p>
            <a:pPr rtl="0" fontAlgn="base"/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Hallo-Szia, </a:t>
            </a:r>
          </a:p>
          <a:p>
            <a:pPr rtl="0" fontAlgn="base"/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Guten tag- J</a:t>
            </a:r>
            <a:r>
              <a:rPr lang="hu-HU" sz="2000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ó napot</a:t>
            </a: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</a:t>
            </a:r>
          </a:p>
          <a:p>
            <a:pPr rtl="0" fontAlgn="base"/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Auf Wiedersehen-</a:t>
            </a:r>
            <a:r>
              <a:rPr lang="hu-HU" sz="2000" b="0" i="0" dirty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Viszontlátásra </a:t>
            </a:r>
            <a:endParaRPr lang="hu-HU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rtl="0" fontAlgn="base"/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„Boldog, akinek vannak barátai, jaj annak, akinek szüksége van rájuk” - Gesegnet ist, wer Freunde hat, wehe dem, der sie braucht. </a:t>
            </a:r>
          </a:p>
          <a:p>
            <a:pPr rtl="0" fontAlgn="base"/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„A szeretet és a gyűlölet nem csak bírák” - Liebe und Hass sind nicht nur Richter.</a:t>
            </a:r>
          </a:p>
          <a:p>
            <a:pPr rtl="0" fontAlgn="base"/>
            <a:endParaRPr lang="hu-HU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rtl="0" fontAlgn="base">
              <a:buNone/>
            </a:pPr>
            <a:r>
              <a:rPr lang="hu-HU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Jana Jaković, 8.b</a:t>
            </a:r>
            <a:endParaRPr lang="hu-HU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hr-HR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26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424C1BC-81F3-42DA-A801-64AC75BFC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 fontScale="90000"/>
          </a:bodyPr>
          <a:lstStyle/>
          <a:p>
            <a:br>
              <a:rPr lang="hr-HR" sz="4400" b="0" i="0" u="none" strike="noStrike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</a:br>
            <a:r>
              <a:rPr lang="hr-HR" sz="4400" b="0" i="0" u="none" strike="noStrike" dirty="0" err="1">
                <a:solidFill>
                  <a:srgbClr val="000000"/>
                </a:solidFill>
                <a:effectLst/>
              </a:rPr>
              <a:t>Zypern</a:t>
            </a:r>
            <a:br>
              <a:rPr lang="en-US" sz="4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6866" name="Picture 2" descr="Zastava Cipra – Wikipedija">
            <a:extLst>
              <a:ext uri="{FF2B5EF4-FFF2-40B4-BE49-F238E27FC236}">
                <a16:creationId xmlns:a16="http://schemas.microsoft.com/office/drawing/2014/main" id="{C5FAD9DB-1D84-4691-881B-BB44A9ABE8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9" r="1959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4E8B6A-9D11-4BB4-A9F3-0B7658F7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Nikosia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Griechisch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Türkisch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0,9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Millionen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9.251 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fontAlgn="base"/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dirty="0">
                <a:solidFill>
                  <a:srgbClr val="000000"/>
                </a:solidFill>
              </a:rPr>
              <a:t>1. </a:t>
            </a:r>
            <a:r>
              <a:rPr lang="hr-HR" sz="2000" dirty="0" err="1">
                <a:solidFill>
                  <a:srgbClr val="000000"/>
                </a:solidFill>
              </a:rPr>
              <a:t>Mai</a:t>
            </a:r>
            <a:r>
              <a:rPr lang="hr-HR" sz="2000" dirty="0">
                <a:solidFill>
                  <a:srgbClr val="000000"/>
                </a:solidFill>
              </a:rPr>
              <a:t> 2004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>
              <a:buNone/>
            </a:pPr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6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D11CBCD-9DD2-4818-BE92-AC0858F3C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Belgien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41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86608E5E-AC04-43D9-9050-5BB1AA7521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5" r="17732" b="-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F7E725-BED7-458E-A06C-62F88891E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2421682"/>
            <a:ext cx="5920451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Br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ü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ssel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Neiderl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ändisch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Französisch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, Dutch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11,46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Millionen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Einwohner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ä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30 528 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Euro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 -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einer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Gründer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der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Europäischen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Un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on 1951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9048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7890" name="Picture 2" descr="Zastava Cipra – Wikipedija">
            <a:extLst>
              <a:ext uri="{FF2B5EF4-FFF2-40B4-BE49-F238E27FC236}">
                <a16:creationId xmlns:a16="http://schemas.microsoft.com/office/drawing/2014/main" id="{99A182EA-EE79-456D-8DB1-99B0F65598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9" r="19599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0EC124C-DD46-4694-8CA6-3E0AF2F42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Zypern ist in zwei Teile geteilt, Griechisch und Türkisch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Einige 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: 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Pozdrav (grčki – </a:t>
            </a:r>
            <a:r>
              <a:rPr lang="el-GR" sz="2000" b="0" i="0" u="none" strike="noStrike" dirty="0">
                <a:solidFill>
                  <a:srgbClr val="000000"/>
                </a:solidFill>
                <a:effectLst/>
              </a:rPr>
              <a:t>χαιρετισμός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turski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selamlama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Dobar dan (grčki - </a:t>
            </a:r>
            <a:r>
              <a:rPr lang="el-GR" sz="2000" b="0" i="0" u="none" strike="noStrike" dirty="0">
                <a:solidFill>
                  <a:srgbClr val="000000"/>
                </a:solidFill>
                <a:effectLst/>
              </a:rPr>
              <a:t>Καλό απόγευμα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turski –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Tünaydın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)</a:t>
            </a:r>
            <a:r>
              <a:rPr lang="de-DE" sz="2000" b="0" i="0" dirty="0">
                <a:solidFill>
                  <a:srgbClr val="000000"/>
                </a:solidFill>
                <a:effectLst/>
              </a:rPr>
              <a:t>​</a:t>
            </a:r>
            <a:endParaRPr lang="hr-HR" sz="2000" b="0" i="0" dirty="0">
              <a:solidFill>
                <a:srgbClr val="000000"/>
              </a:solidFill>
              <a:effectLst/>
            </a:endParaRPr>
          </a:p>
          <a:p>
            <a:pPr rtl="0" fontAlgn="base"/>
            <a:endParaRPr lang="hr-HR" sz="2000" dirty="0">
              <a:solidFill>
                <a:srgbClr val="000000"/>
              </a:solidFill>
            </a:endParaRPr>
          </a:p>
          <a:p>
            <a:pPr marL="0" indent="0" rtl="0" fontAlgn="base">
              <a:buNone/>
            </a:pPr>
            <a:r>
              <a:rPr lang="hr-HR" sz="2000" b="0" i="0" dirty="0">
                <a:solidFill>
                  <a:srgbClr val="000000"/>
                </a:solidFill>
                <a:effectLst/>
              </a:rPr>
              <a:t>Patrik </a:t>
            </a:r>
            <a:r>
              <a:rPr lang="hr-HR" sz="2000" b="0" i="0" dirty="0" err="1">
                <a:solidFill>
                  <a:srgbClr val="000000"/>
                </a:solidFill>
                <a:effectLst/>
              </a:rPr>
              <a:t>Fišer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, 8.a</a:t>
            </a:r>
            <a:endParaRPr lang="de-DE" sz="2000" b="0" i="0" dirty="0">
              <a:solidFill>
                <a:srgbClr val="000000"/>
              </a:solidFill>
              <a:effectLst/>
            </a:endParaRPr>
          </a:p>
          <a:p>
            <a:endParaRPr lang="hr-HR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737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9A6038-917E-4582-A383-8E6067991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Internetquellen</a:t>
            </a:r>
            <a:r>
              <a:rPr lang="hr-HR" dirty="0"/>
              <a:t>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8A6933-F420-4273-8E49-01E62D8A1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816"/>
            <a:ext cx="10515600" cy="5028059"/>
          </a:xfrm>
        </p:spPr>
        <p:txBody>
          <a:bodyPr>
            <a:normAutofit fontScale="55000" lnSpcReduction="20000"/>
          </a:bodyPr>
          <a:lstStyle/>
          <a:p>
            <a:r>
              <a:rPr lang="hr-H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https://europa.eu/learning-corner/the-european-union-facts-and-figures_de</a:t>
            </a:r>
            <a:endParaRPr lang="hr-HR" dirty="0">
              <a:solidFill>
                <a:srgbClr val="0070C0"/>
              </a:solidFill>
            </a:endParaRPr>
          </a:p>
          <a:p>
            <a:pPr algn="l" rtl="0" fontAlgn="base"/>
            <a:r>
              <a:rPr lang="hr-HR" b="0" i="0" u="sng" strike="noStrike" dirty="0">
                <a:solidFill>
                  <a:srgbClr val="0563C1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https://www.google.com/search?q=prevoditelj&amp;oq=prevoditelj&amp;aqs=chrome..69i57j0l8.3289j0j7&amp;sourceid=chrome&amp;ie</a:t>
            </a:r>
            <a:r>
              <a:rPr lang="hr-HR" b="0" i="0" u="sng" strike="noStrike" dirty="0">
                <a:solidFill>
                  <a:srgbClr val="0070C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=UTF-8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/>
            <a:r>
              <a:rPr lang="hr-HR" b="0" i="0" u="sng" strike="noStrike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https://hr.wikipedia.org/wiki/Belgija#Poznati_Belgijanci</a:t>
            </a:r>
            <a:endParaRPr lang="hr-HR" b="0" i="0" u="sng" strike="noStrike" dirty="0">
              <a:solidFill>
                <a:srgbClr val="0070C0"/>
              </a:solidFill>
              <a:effectLst/>
            </a:endParaRPr>
          </a:p>
          <a:p>
            <a:pPr fontAlgn="base"/>
            <a:r>
              <a:rPr lang="hr-HR" b="0" i="0" dirty="0">
                <a:solidFill>
                  <a:srgbClr val="0070C0"/>
                </a:solidFill>
                <a:effectLst/>
                <a:hlinkClick r:id="rId5" tooltip="https://blog.lingoda.com/de/deutsche-umgangssprache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https://blog.lingoda.com/de/deutsche-umgangssprache/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r>
              <a:rPr lang="hr-HR" b="0" i="0" dirty="0">
                <a:solidFill>
                  <a:srgbClr val="0070C0"/>
                </a:solidFill>
                <a:effectLst/>
                <a:hlinkClick r:id="rId6" tooltip="https://www.momondo.de/discover/12-ueberraschende-dinge-ueber-deutschlan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https://www.momondo.de/discover/12-ueberraschende-dinge-ueber-deutschland</a:t>
            </a:r>
            <a:endParaRPr lang="hr-HR" dirty="0">
              <a:solidFill>
                <a:srgbClr val="0070C0"/>
              </a:solidFill>
            </a:endParaRPr>
          </a:p>
          <a:p>
            <a:pPr fontAlgn="base"/>
            <a:r>
              <a:rPr lang="hr-HR" b="0" i="0" dirty="0">
                <a:solidFill>
                  <a:srgbClr val="0070C0"/>
                </a:solidFill>
                <a:effectLst/>
                <a:hlinkClick r:id="rId7" tooltip="https://klexikon.zum.de/wiki/deutsche_w%c3%a4hrun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https://klexikon.zum.de/wiki/Deutsche_W%C3%A4hrung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r>
              <a:rPr lang="hr-HR" b="0" i="0" dirty="0">
                <a:solidFill>
                  <a:srgbClr val="0070C0"/>
                </a:solidFill>
                <a:effectLst/>
                <a:hlinkClick r:id="rId8" tooltip="https://europa.eu/european-union/about-eu/countries/member-countries/germany_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https://europa.eu/european-union/about-eu/countries/member-countries/germany_de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r>
              <a:rPr lang="hr-HR" b="0" i="0" dirty="0">
                <a:solidFill>
                  <a:srgbClr val="0070C0"/>
                </a:solidFill>
                <a:effectLst/>
                <a:hlinkClick r:id="rId9" tooltip="https://www.17-minute-world-languages.com/hr/estonski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https://www.17-minute-world-languages.com/hr/estonski/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  <a:r>
              <a:rPr lang="hr-HR" b="0" i="0" dirty="0">
                <a:solidFill>
                  <a:srgbClr val="0070C0"/>
                </a:solidFill>
                <a:effectLst/>
                <a:hlinkClick r:id="rId10" tooltip="https://ultra.ba/10-nevjerovatnih-cinjenica-koje-niste-znali-o-estoniji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https://ultra.ba/10-nevjerovatnih-cinjenica-koje-niste-znali-o-estoniji/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  <a:r>
              <a:rPr lang="hr-HR" b="0" i="0" dirty="0">
                <a:solidFill>
                  <a:srgbClr val="0070C0"/>
                </a:solidFill>
                <a:effectLst/>
                <a:hlinkClick r:id="rId11" tooltip="https://hr.wikipedia.org/wiki/estonija#kultur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https://hr.wikipedia.org/wiki/Estonija#Kultura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algn="l"/>
            <a:r>
              <a:rPr lang="hr-HR" b="0" i="0" dirty="0">
                <a:solidFill>
                  <a:srgbClr val="0070C0"/>
                </a:solidFill>
                <a:effectLst/>
                <a:hlinkClick r:id="rId12" tooltip="https://europa.eu/european-union/about-eu/countries/member-countries/finland_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https://europa.eu/european-union/about-eu/countries/member-countries/finland_de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/>
            <a:r>
              <a:rPr lang="hr-HR" b="0" i="0" dirty="0">
                <a:solidFill>
                  <a:srgbClr val="0070C0"/>
                </a:solidFill>
                <a:effectLst/>
                <a:hlinkClick r:id="rId13" tooltip="https://www.17-minute-world-languages.com/hr/finski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https://www.17-minute-world-languages.com/hr/finski/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https://de.france.fr/de/nuetzliche-tipps/steckbrief-frankreich</a:t>
            </a:r>
            <a:r>
              <a:rPr lang="en-US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sng" strike="noStrike" dirty="0">
                <a:solidFill>
                  <a:srgbClr val="0070C0"/>
                </a:solidFill>
                <a:effectLst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https://onlyfunfacts.com/de/fakten/fakten-frankreich/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070C0"/>
                </a:solidFill>
                <a:effectLst/>
              </a:rPr>
              <a:t>​</a:t>
            </a: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https://de.wikipedia.org/wiki/Griechenland</a:t>
            </a:r>
            <a:r>
              <a:rPr lang="en-US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https://europa.eu/european-union/about-eu/history/1980-1989/1981_de</a:t>
            </a:r>
            <a:r>
              <a:rPr lang="hr-HR" b="0" i="0" u="none" strike="noStrike" dirty="0">
                <a:solidFill>
                  <a:srgbClr val="0070C0"/>
                </a:solidFill>
                <a:effectLst/>
              </a:rPr>
              <a:t> </a:t>
            </a:r>
            <a:r>
              <a:rPr lang="en-US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https://blog.grekaventura.de/5-griechische-kuriositaeten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https://hr.translatero.com/grcki-njemacki/translate/%CF%83%CE%B1%CF%82+%CE%B5%CF%85%CF%87%CE%B1%CF%81%CE%B9%CF%83%CF%84%CF%8E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endParaRPr lang="hr-HR" b="0" i="0" dirty="0">
              <a:solidFill>
                <a:srgbClr val="0070C0"/>
              </a:solidFill>
              <a:effectLst/>
            </a:endParaRPr>
          </a:p>
          <a:p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224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9097AD-3002-45D8-ACAD-6DF24415B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6746"/>
            <a:ext cx="10515600" cy="5688691"/>
          </a:xfrm>
        </p:spPr>
        <p:txBody>
          <a:bodyPr>
            <a:normAutofit fontScale="70000" lnSpcReduction="200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600" b="0" i="0" u="sng" strike="noStrike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https://de.wikipedia.org/wiki/Flagge_Italiens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600" b="0" i="0" u="sng" strike="noStrike" dirty="0">
                <a:solidFill>
                  <a:srgbClr val="0070C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https://www.abcscuola.eu/10-zanimljivih-cinjenica-o-italiji/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600" b="0" i="0" u="sng" strike="noStrike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https://www.intellecta.hr/blog/talijanske-rijeci-i-izrazi-koje-sigurno-vec-znas/</a:t>
            </a:r>
            <a:endParaRPr lang="hr-HR" sz="2600" b="0" i="0" u="sng" strike="noStrike" dirty="0">
              <a:solidFill>
                <a:srgbClr val="0070C0"/>
              </a:solidFill>
              <a:effectLst/>
            </a:endParaRPr>
          </a:p>
          <a:p>
            <a:pPr indent="-228600" algn="l"/>
            <a:r>
              <a:rPr lang="hr-HR" sz="2600" b="0" i="0" dirty="0">
                <a:solidFill>
                  <a:srgbClr val="0070C0"/>
                </a:solidFill>
                <a:effectLst/>
                <a:hlinkClick r:id="rId5" tooltip="https://www.gruene-insel.de/blog/2020/irische-woerter-die-man-kennen-muss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https://www.gruene-insel.de/blog/2020/irische-woerter-die-man-kennen-muss/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indent="-228600" algn="l"/>
            <a:r>
              <a:rPr lang="hr-HR" sz="2600" b="0" i="0" dirty="0">
                <a:solidFill>
                  <a:srgbClr val="0070C0"/>
                </a:solidFill>
                <a:effectLst/>
                <a:hlinkClick r:id="rId6" tooltip="https://gmedrecruit.com/de/informationen/interessante-fakten-ueber-irland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https://gmedrecruit.com/de/informationen/interessante-fakten-ueber-irland/</a:t>
            </a:r>
            <a:endParaRPr lang="hr-HR" sz="2600" b="0" i="0" dirty="0">
              <a:solidFill>
                <a:srgbClr val="0070C0"/>
              </a:solidFill>
              <a:effectLst/>
            </a:endParaRPr>
          </a:p>
          <a:p>
            <a:r>
              <a:rPr lang="hr-HR" sz="2600" b="0" i="0" dirty="0">
                <a:solidFill>
                  <a:srgbClr val="0070C0"/>
                </a:solidFill>
                <a:effectLst/>
                <a:hlinkClick r:id="rId7" tooltip="https://croatia.hr/de-de/erlebnisse/kultur-und-erbe/interessant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https://croatia.hr/de-DE/erlebnisse/kultur-und-erbe/interessantes</a:t>
            </a:r>
            <a:endParaRPr lang="hr-HR" sz="2600" b="0" i="0" dirty="0">
              <a:solidFill>
                <a:srgbClr val="0070C0"/>
              </a:solidFill>
              <a:effectLst/>
            </a:endParaRPr>
          </a:p>
          <a:p>
            <a:r>
              <a:rPr lang="en-US" sz="2600" b="0" i="0" u="sng" strike="noStrike" dirty="0">
                <a:solidFill>
                  <a:srgbClr val="0070C0"/>
                </a:solidFill>
                <a:effectLst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https://www.latvia.travel/en/article/interesting-facts-about-latvia</a:t>
            </a:r>
            <a:r>
              <a:rPr lang="en-US" sz="2600" b="0" i="0" u="none" strike="noStrike" dirty="0">
                <a:solidFill>
                  <a:srgbClr val="0070C0"/>
                </a:solidFill>
                <a:effectLst/>
              </a:rPr>
              <a:t> </a:t>
            </a:r>
            <a:endParaRPr lang="hr-HR" sz="2600" b="0" i="0" u="none" strike="noStrike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r-Latn-RS" sz="2600" b="0" i="0" u="sng" strike="noStrike" dirty="0">
                <a:solidFill>
                  <a:srgbClr val="0070C0"/>
                </a:solidFill>
                <a:effectLst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https://europa.eu/european-union/about-eu/countries/member-countries/luxembourg_hr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r-Latn-RS" sz="2600" b="0" i="0" u="sng" strike="noStrike" dirty="0">
                <a:solidFill>
                  <a:srgbClr val="0070C0"/>
                </a:solidFill>
                <a:effectLst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https://hr.m.wikipedia.org/wiki/Luxembourg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sr-Latn-RS" sz="2600" b="0" i="0" u="sng" strike="noStrike" dirty="0">
                <a:solidFill>
                  <a:srgbClr val="0070C0"/>
                </a:solidFill>
                <a:effectLst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https://www.google.com/search?q=luksemburg+slu%C5%BEbeni+jezik&amp;oq=luksem+burg+slu&amp;aqs=chrome.1.69i57j0.6317j0j7&amp;client=tablet-android-joyar&amp;sourceid=chrome-mobile&amp;ie=UTF-8&amp;safe=active&amp;ssui=on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sz="2600" b="0" i="0" u="sng" strike="noStrike" dirty="0">
                <a:solidFill>
                  <a:srgbClr val="0070C0"/>
                </a:solidFill>
                <a:effectLst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https://getbybus.com/hr/blog/zasto-posjetiti-luksemburg/</a:t>
            </a:r>
            <a:endParaRPr lang="hr-HR" sz="2600" b="0" i="0" u="sng" strike="noStrike" dirty="0">
              <a:solidFill>
                <a:srgbClr val="0070C0"/>
              </a:solidFill>
              <a:effectLst/>
            </a:endParaRPr>
          </a:p>
          <a:p>
            <a:pPr fontAlgn="base"/>
            <a:r>
              <a:rPr lang="hr-HR" sz="2600" b="0" i="0" dirty="0">
                <a:solidFill>
                  <a:srgbClr val="0070C0"/>
                </a:solidFill>
                <a:effectLst/>
                <a:hlinkClick r:id="rId13" tooltip="https://hrv.booksbitesbrews.com/lombard-proverbs-sayings-and-idiom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https://hrv.booksbitesbrews.com/lombard-proverbs-sayings-and-idioms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fontAlgn="base"/>
            <a:r>
              <a:rPr lang="hr-HR" sz="2600" b="0" i="0" dirty="0">
                <a:solidFill>
                  <a:srgbClr val="0070C0"/>
                </a:solidFill>
                <a:effectLst/>
                <a:hlinkClick r:id="rId14" tooltip="https://www.putoholicari.rtl.hr/top-17-zanimljivosti-o-malti-72274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https://www.putoholicari.rtl.hr/top-17-zanimljivosti-o-malti-72274/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fontAlgn="base"/>
            <a:r>
              <a:rPr lang="hr-HR" sz="2600" b="0" i="0" dirty="0">
                <a:solidFill>
                  <a:srgbClr val="0070C0"/>
                </a:solidFill>
                <a:effectLst/>
                <a:hlinkClick r:id="rId15" tooltip="https://enciklopedija.hr/natuknica.aspx?id=3847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https://enciklopedija.hr/natuknica.aspx?ID=38471</a:t>
            </a:r>
            <a:r>
              <a:rPr lang="hr-HR" sz="2600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algn="l"/>
            <a:r>
              <a:rPr lang="hr-HR" sz="2600" b="0" i="0" dirty="0">
                <a:solidFill>
                  <a:srgbClr val="0070C0"/>
                </a:solidFill>
                <a:effectLst/>
                <a:hlinkClick r:id="rId16" tooltip="https://de.hotels.com/go/niederlande/wissenswertes-amsterda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https://de.hotels.com/go/niederlande/wissenswertes-amsterdam</a:t>
            </a:r>
            <a:endParaRPr lang="hr-HR" sz="2600" b="0" i="0" dirty="0">
              <a:solidFill>
                <a:srgbClr val="0070C0"/>
              </a:solidFill>
              <a:effectLst/>
            </a:endParaRPr>
          </a:p>
          <a:p>
            <a:pPr algn="l"/>
            <a:r>
              <a:rPr lang="hr-HR" sz="2600" b="0" i="0" dirty="0">
                <a:solidFill>
                  <a:srgbClr val="0070C0"/>
                </a:solidFill>
                <a:effectLst/>
                <a:hlinkClick r:id="rId17" tooltip="https://de.wikipedia.org/wiki/niederlande#provinzen_und_gemeind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https://de.wikipedia.org/wiki/Niederlande#Provinzen_und_Gemeinden</a:t>
            </a:r>
            <a:endParaRPr lang="hr-HR" sz="2600" b="0" i="0" dirty="0">
              <a:solidFill>
                <a:srgbClr val="0070C0"/>
              </a:solidFill>
              <a:effectLst/>
            </a:endParaRPr>
          </a:p>
          <a:p>
            <a:pPr algn="l"/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endParaRPr lang="hr-HR" b="0" i="0" dirty="0">
              <a:solidFill>
                <a:srgbClr val="0070C0"/>
              </a:solidFill>
              <a:effectLst/>
            </a:endParaRPr>
          </a:p>
          <a:p>
            <a:pPr fontAlgn="base"/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hr-HR" b="0" i="0" dirty="0">
              <a:solidFill>
                <a:srgbClr val="0070C0"/>
              </a:solidFill>
              <a:effectLst/>
            </a:endParaRPr>
          </a:p>
          <a:p>
            <a:endParaRPr lang="hr-HR" b="0" i="0" dirty="0">
              <a:solidFill>
                <a:srgbClr val="0070C0"/>
              </a:solidFill>
              <a:effectLst/>
            </a:endParaRPr>
          </a:p>
          <a:p>
            <a:pPr indent="-228600" algn="l"/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hr-HR" b="0" i="0" dirty="0">
              <a:solidFill>
                <a:srgbClr val="0070C0"/>
              </a:solidFill>
              <a:effectLst/>
            </a:endParaRPr>
          </a:p>
          <a:p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9074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07A3440-2FAB-4B08-8291-08939B1BB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2761"/>
            <a:ext cx="10515600" cy="5724202"/>
          </a:xfrm>
        </p:spPr>
        <p:txBody>
          <a:bodyPr>
            <a:normAutofit fontScale="85000" lnSpcReduction="20000"/>
          </a:bodyPr>
          <a:lstStyle/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http://www.hauptstadtservice.de/oesterreich.htm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https://www.demokratiewebstatt.at/thema/sprachen/amtssprachen-in-oesterreich/die-verschiedenen-amtssprachen-in-oesterreich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%C3%96sterreich+Bev%C3%B6lkerung&amp;sxsrf=ALeKk012kaAIOEXP2iSBGoMMuyWM5O0SDw%3A1620116726067&amp;ei=9gSRYPu_A4yD9u8Pm5qZ-Ag&amp;oq=%C3%96sterreich+Bev%C3%B6lkerung&amp;gs_lcp=Cgdnd3Mtd2l6EAMyBQgAEMsBMgUIABDLATIFCAAQywEyBQgAEMsBMgUIABDLATIFCAAQywEyBQgAEMsBMgUIABDLATIFCAAQywEyBQgAEMsBOgcIABBHELADOgQIIxAnOgQIABBDOgIIADoECC4QQ1CDgQFYyIgBYMONAWgBcAJ4AIAB1AOIAaEFkgEHMS4xLjQtMZgBAKABAaABAqoBB2d3cy13aXrIAQjAAQE&amp;sclient=gws-wiz&amp;ved=0ahUKEwj7ks6Pza_wAhWMgf0HHRtNBo8Q4dUDCA4&amp;uact=5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https://www.google.com/search?q=%C3%B6sterreich+fl%C3%A4che&amp;oq=ostereich+fla&amp;aqs=chrome.3.69i57j0i10l3j0i22i30j0i10i22i30j0i22i30l4.9562j0j7&amp;sourceid=chrome&amp;ie=UTF-8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https://www.bundeskanzleramt.gv.at/themen/at25eu/hintergrundinfo/oesterreichs-weg-in-die-eu.html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https://www.1000things.at/blog/10-fakten-die-du-noch-nicht-ueber-oesterreich-wusstest/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https://blog.lingoda.com/de/deutsche-umgangssprache/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r>
              <a:rPr lang="hr-HR" sz="1800" b="0" i="0" u="sng" strike="noStrike" dirty="0">
                <a:solidFill>
                  <a:srgbClr val="0070C0"/>
                </a:solidFill>
                <a:effectLst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https://www.ef.de/blog/language/10-wichtige-deutsche-redewendungen-die-du-kennen-musst/</a:t>
            </a:r>
            <a:r>
              <a:rPr lang="hr-HR" sz="1800" b="0" i="0" dirty="0">
                <a:solidFill>
                  <a:srgbClr val="0070C0"/>
                </a:solidFill>
                <a:effectLst/>
              </a:rPr>
              <a:t> </a:t>
            </a:r>
          </a:p>
          <a:p>
            <a:pPr indent="-228600" algn="l"/>
            <a:r>
              <a:rPr lang="hr-HR" sz="1800" b="0" i="0" spc="0" dirty="0">
                <a:solidFill>
                  <a:srgbClr val="0070C0"/>
                </a:solidFill>
                <a:effectLst/>
                <a:hlinkClick r:id="rId10" tooltip="https://europa.eu/european-union/about-eu/countries/member-countries_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https://europa.eu/european-union/about-eu/countries/member-countries_de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indent="-228600" algn="l"/>
            <a:r>
              <a:rPr lang="hr-HR" sz="1800" b="0" i="0" spc="0" dirty="0">
                <a:solidFill>
                  <a:srgbClr val="0070C0"/>
                </a:solidFill>
                <a:effectLst/>
                <a:hlinkClick r:id="rId11" tooltip="https://www.google.com/search?q=zloty&amp;source=lnms&amp;tbm=isch&amp;sa=x&amp;ved=2ahukewjm26jtyq_wahvo_rsihux6dvoq_auoaxoecaeqaw&amp;biw=1536&amp;bih=7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https://www.google.com/search?q=zloty&amp;source=lnms&amp;tbm=isch&amp;sa=X&amp;ved=2ahUKEwjm26jTyq_wAhVo_rsIHUX6DVoQ_AUoAXoECAEQAw&amp;biw=1536&amp;bih=760#imgrc=9dd3UwnaVh7cQM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indent="-228600" algn="l"/>
            <a:r>
              <a:rPr lang="hr-HR" sz="1800" b="0" i="0" spc="0" dirty="0">
                <a:solidFill>
                  <a:srgbClr val="0070C0"/>
                </a:solidFill>
                <a:effectLst/>
                <a:hlinkClick r:id="rId12" tooltip="https://www.ferienhausmiete.de/blog/10-fakten-rekorde-superlative-zum-ferienland-polen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https://www.ferienhausmiete.de/blog/10-fakten-rekorde-superlative-zum-ferienland-polen/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indent="-228600" algn="l"/>
            <a:r>
              <a:rPr lang="hr-HR" sz="1800" b="0" i="0" spc="0" dirty="0">
                <a:solidFill>
                  <a:srgbClr val="0070C0"/>
                </a:solidFill>
                <a:effectLst/>
                <a:hlinkClick r:id="rId13" tooltip="https://blogwithlove.de/2017/10/10-dinge-uber-polen-die-ihr-bisher-sicherlich-noch-nicht-wisst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https://blogwithlove.de/2017/10/10-dinge-uber-polen-die-ihr-bisher-sicherlich-noch-nicht-wisst/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pPr indent="-228600" algn="l"/>
            <a:r>
              <a:rPr lang="hr-HR" sz="1800" b="0" i="0" spc="0" dirty="0">
                <a:solidFill>
                  <a:srgbClr val="0070C0"/>
                </a:solidFill>
                <a:effectLst/>
                <a:hlinkClick r:id="rId14" tooltip="https://cpcgroup.de/zehn-polnischen-worter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https://cpcgroup.de/zehn-polnischen-worter/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/>
            <a:endParaRPr lang="hr-HR" b="0" i="0" dirty="0">
              <a:solidFill>
                <a:srgbClr val="0070C0"/>
              </a:solidFill>
              <a:effectLst/>
            </a:endParaRPr>
          </a:p>
          <a:p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894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2CF887-B05C-402E-8472-C3E70BA8F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6128"/>
            <a:ext cx="10515600" cy="5750835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hr-HR" b="0" i="0" dirty="0">
                <a:solidFill>
                  <a:srgbClr val="0070C0"/>
                </a:solidFill>
                <a:effectLst/>
                <a:hlinkClick r:id="rId2" tooltip="https://europa.eu/european-union/about-eu/countries/member-countries/portugal_h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https://europa.eu/european-union/about-eu/countries/member-countries/portugal_hr</a:t>
            </a:r>
            <a:endParaRPr lang="hr-HR" dirty="0">
              <a:solidFill>
                <a:srgbClr val="0070C0"/>
              </a:solidFill>
            </a:endParaRPr>
          </a:p>
          <a:p>
            <a:pPr algn="l"/>
            <a:r>
              <a:rPr lang="hr-HR" b="0" i="0" dirty="0">
                <a:solidFill>
                  <a:srgbClr val="0070C0"/>
                </a:solidFill>
                <a:effectLst/>
                <a:hlinkClick r:id="rId3" tooltip="https://punkufer.dnevnik.hr/clanak/portugal-kroz-zanimljive-cinjenicezemlja-fada-dobrih-nogometasa-i-najveceg-omleta-na-svijetu---441311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https://punkufer.dnevnik.hr/clanak/portugal-kroz-zanimljive-cinjenicezemlja-fada-dobrih-nogometasa-i-najveceg-omleta-na-svijetu---441311.html</a:t>
            </a:r>
            <a:endParaRPr lang="hr-HR" dirty="0">
              <a:solidFill>
                <a:srgbClr val="0070C0"/>
              </a:solidFill>
            </a:endParaRPr>
          </a:p>
          <a:p>
            <a:pPr algn="l"/>
            <a:r>
              <a:rPr lang="hr-HR" b="0" i="0" dirty="0">
                <a:solidFill>
                  <a:srgbClr val="0070C0"/>
                </a:solidFill>
                <a:effectLst/>
                <a:hlinkClick r:id="rId4" tooltip="https://www.weltreisewortschatz.de/portugiesisch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https://www.weltreisewortschatz.de/portugiesisch/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5" tooltip="https://hr.wikipedia.org/wiki/rumunjsk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https://hr.wikipedia.org/wiki/Rumunjska</a:t>
            </a:r>
            <a:r>
              <a:rPr lang="hr-HR" b="0" i="0" dirty="0">
                <a:solidFill>
                  <a:srgbClr val="0070C0"/>
                </a:solidFill>
                <a:effectLst/>
              </a:rPr>
              <a:t> </a:t>
            </a: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6" tooltip="https://putovanja.nomago.hr/sve-o-putovanjima/svedska-20-zanimljivosti-o-svedanima-besplatan-tecaj-jezika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https://putovanja.nomago.hr/sve-o-putovanjima/svedska-20-zanimljivosti-o-svedanima-besplatan-tecaj-jezika/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7" tooltip="https://www.17-minute-world-languages.com/hr/%c5%a1vedski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https://www.17-minute-world-languages.com/hr/%C5%A1vedski/</a:t>
            </a:r>
            <a:endParaRPr lang="hr-HR" dirty="0">
              <a:solidFill>
                <a:srgbClr val="0070C0"/>
              </a:solidFill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8" tooltip="https://de.wikipedia.org/wiki/schwed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https://de.wikipedia.org/wiki/Schweden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9" tooltip="https://www.novasol.hr/smjestaj/slovenija/vise-o-slovenij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https://www.novasol.hr/smjestaj/slovenija/vise-o-sloveniji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10" tooltip="https://hr.m.wikipedia.org/wiki/slovenij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https://hr.m.wikipedia.org/wiki/Slovenija</a:t>
            </a:r>
            <a:endParaRPr lang="hr-HR" dirty="0">
              <a:solidFill>
                <a:srgbClr val="0070C0"/>
              </a:solidFill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11" tooltip="https://www.thinkslovenia.com/hr/info-i-aktivnosti/zanimljivost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https://www.thinkslovenia.com/hr/info-i-aktivnosti/zanimljivosti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r>
              <a:rPr lang="hr-HR" b="0" i="0" dirty="0">
                <a:solidFill>
                  <a:srgbClr val="0070C0"/>
                </a:solidFill>
                <a:effectLst/>
                <a:hlinkClick r:id="rId12" tooltip="https://en.wikipedia.org/wiki/slove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https://en.wikipedia.org/wiki/Slovenia</a:t>
            </a:r>
            <a:endParaRPr lang="hr-HR" b="0" i="0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https://www.spain.info/en/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https://www.worldometers.info/population/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https://www.laenderdaten.info/Europa/Spanien/index.php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http://www.spanien-bilder.com/lexikon/waehrung-euro.htm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strike="noStrike" dirty="0">
                <a:solidFill>
                  <a:srgbClr val="0070C0"/>
                </a:solidFill>
                <a:effectLst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https://europa.eu/european-union/about-eu/countries/member-countries/spain_en</a:t>
            </a:r>
            <a:endParaRPr lang="hr-HR" b="0" i="0" u="sng" strike="noStrike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dirty="0">
                <a:solidFill>
                  <a:srgbClr val="0070C0"/>
                </a:solidFill>
                <a:effectLst/>
              </a:rPr>
              <a:t>https://www.izreke-citati.com/madarske-poslovice/ 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dirty="0">
                <a:solidFill>
                  <a:srgbClr val="0070C0"/>
                </a:solidFill>
                <a:effectLst/>
              </a:rPr>
              <a:t>https://lidertravel.rs/budimpesta-zanimljivosti/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hr-HR" b="0" i="0" u="sng" dirty="0">
                <a:solidFill>
                  <a:srgbClr val="0070C0"/>
                </a:solidFill>
                <a:effectLst/>
              </a:rPr>
              <a:t>https://hr.wikipedia.org/wiki/Ma%C4%91arska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b="0" i="0" u="sng" strike="noStrike" dirty="0">
                <a:solidFill>
                  <a:srgbClr val="0070C0"/>
                </a:solidFill>
                <a:effectLst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https://de.wikipedia.org/wiki/Zypern</a:t>
            </a:r>
            <a:r>
              <a:rPr lang="hr-HR" b="0" i="0" u="none" strike="noStrike" dirty="0">
                <a:solidFill>
                  <a:srgbClr val="0070C0"/>
                </a:solidFill>
                <a:effectLst/>
              </a:rPr>
              <a:t> </a:t>
            </a:r>
            <a:r>
              <a:rPr lang="en-US" b="0" i="0" dirty="0">
                <a:solidFill>
                  <a:srgbClr val="0070C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e-DE" b="0" i="0" u="sng" strike="noStrike" dirty="0">
                <a:solidFill>
                  <a:srgbClr val="0070C0"/>
                </a:solidFill>
                <a:effectLst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https://enciklopedija.hr/nat</a:t>
            </a:r>
            <a:r>
              <a:rPr lang="hr-HR" b="0" i="0" dirty="0">
                <a:solidFill>
                  <a:srgbClr val="0070C0"/>
                </a:solidFill>
                <a:effectLst/>
              </a:rPr>
              <a:t>​</a:t>
            </a:r>
            <a:r>
              <a:rPr lang="de-DE" b="0" i="0" u="sng" strike="noStrike" dirty="0" err="1">
                <a:solidFill>
                  <a:srgbClr val="0070C0"/>
                </a:solidFill>
                <a:effectLst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uknica.aspx?ID</a:t>
            </a:r>
            <a:r>
              <a:rPr lang="de-DE" b="0" i="0" u="sng" strike="noStrike" dirty="0">
                <a:solidFill>
                  <a:srgbClr val="0070C0"/>
                </a:solidFill>
                <a:effectLst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=11910</a:t>
            </a:r>
            <a:r>
              <a:rPr lang="hr-HR" b="0" i="0" u="none" strike="noStrike" dirty="0">
                <a:solidFill>
                  <a:srgbClr val="0070C0"/>
                </a:solidFill>
                <a:effectLst/>
              </a:rPr>
              <a:t> </a:t>
            </a:r>
            <a:endParaRPr lang="en-US" b="0" i="0" dirty="0">
              <a:solidFill>
                <a:srgbClr val="0070C0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hr-HR" b="0" i="0" u="sng" dirty="0">
              <a:solidFill>
                <a:srgbClr val="0070C0"/>
              </a:solidFill>
              <a:effectLst/>
            </a:endParaRPr>
          </a:p>
          <a:p>
            <a:endParaRPr lang="hr-HR" b="0" i="0" dirty="0">
              <a:effectLst/>
            </a:endParaRPr>
          </a:p>
          <a:p>
            <a:endParaRPr lang="hr-HR" b="0" i="0" dirty="0">
              <a:effectLst/>
            </a:endParaRPr>
          </a:p>
          <a:p>
            <a:endParaRPr lang="hr-HR" b="0" i="0" dirty="0">
              <a:effectLst/>
            </a:endParaRPr>
          </a:p>
          <a:p>
            <a:pPr algn="l"/>
            <a:endParaRPr lang="hr-HR" b="0" i="0" dirty="0">
              <a:solidFill>
                <a:srgbClr val="0070C0"/>
              </a:solidFill>
              <a:effectLst/>
            </a:endParaRPr>
          </a:p>
          <a:p>
            <a:endParaRPr lang="hr-H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42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D556428-07DB-402E-9594-BF3B549655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5" r="17732" b="-2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4E555D-B31B-40DD-90AB-326B1DF2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738620"/>
            <a:ext cx="4977578" cy="5322352"/>
          </a:xfrm>
        </p:spPr>
        <p:txBody>
          <a:bodyPr anchor="ctr">
            <a:normAutofit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Kuriositäten: 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Belgien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dicht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besiedelt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Brüssel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ist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das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Zentrum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 der NATO und der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Europäischen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Union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Worter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und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Dutch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</a:t>
            </a:r>
            <a:endParaRPr lang="hr-HR" sz="2000" dirty="0">
              <a:solidFill>
                <a:srgbClr val="000000"/>
              </a:solidFill>
            </a:endParaRPr>
          </a:p>
          <a:p>
            <a:pPr rtl="0" fontAlgn="base"/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Dobro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- Gut, 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Is 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goed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/>
            <a:r>
              <a:rPr lang="en-US" sz="2000" b="0" i="0" u="none" strike="noStrike" dirty="0" err="1">
                <a:solidFill>
                  <a:srgbClr val="000000"/>
                </a:solidFill>
                <a:effectLst/>
              </a:rPr>
              <a:t>Bein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hr-HR" sz="2000" dirty="0">
              <a:solidFill>
                <a:srgbClr val="000000"/>
              </a:solidFill>
            </a:endParaRPr>
          </a:p>
          <a:p>
            <a:endParaRPr lang="hr-HR" sz="2000" dirty="0">
              <a:solidFill>
                <a:srgbClr val="000000"/>
              </a:solidFill>
            </a:endParaRPr>
          </a:p>
          <a:p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dirty="0">
                <a:solidFill>
                  <a:srgbClr val="000000"/>
                </a:solidFill>
              </a:rPr>
              <a:t>Lovro Brusač, 8.d</a:t>
            </a:r>
          </a:p>
        </p:txBody>
      </p:sp>
    </p:spTree>
    <p:extLst>
      <p:ext uri="{BB962C8B-B14F-4D97-AF65-F5344CB8AC3E}">
        <p14:creationId xmlns:p14="http://schemas.microsoft.com/office/powerpoint/2010/main" val="1960361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1AAC923-CBC5-4C52-8318-46D85829A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 err="1">
                <a:solidFill>
                  <a:srgbClr val="000000"/>
                </a:solidFill>
              </a:rPr>
              <a:t>Deutschland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7E0CFF38-C3EB-495E-88FC-3078DD09D0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1" r="18694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EBBF8C-0240-4485-A1F9-F622F375D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Hauptstadt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Berlin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Deutsch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hr-HR" sz="2000" b="1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83,02 </a:t>
            </a:r>
            <a:r>
              <a:rPr lang="hr-HR" sz="2000" dirty="0" err="1">
                <a:solidFill>
                  <a:srgbClr val="000000"/>
                </a:solidFill>
              </a:rPr>
              <a:t>M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il</a:t>
            </a:r>
            <a:r>
              <a:rPr lang="hr-HR" sz="2000" dirty="0" err="1">
                <a:solidFill>
                  <a:srgbClr val="000000"/>
                </a:solidFill>
              </a:rPr>
              <a:t>lionen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357.386 km²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1. Januar 1958</a:t>
            </a:r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955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DFE85F27-C6F6-4788-9A77-8A497B36BD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1" r="18694" b="-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B228F1-C912-4E7A-8A54-D25BAA2F6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140" y="738620"/>
            <a:ext cx="6047635" cy="5322352"/>
          </a:xfrm>
        </p:spPr>
        <p:txBody>
          <a:bodyPr anchor="ctr">
            <a:normAutofit lnSpcReduction="10000"/>
          </a:bodyPr>
          <a:lstStyle/>
          <a:p>
            <a:pPr marL="0" indent="0" rtl="0" fontAlgn="base">
              <a:buNone/>
            </a:pP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Zwischen den Postkartenbildern von grünen Alpenweiden und dichten Wäldern vergisst man leicht, dass Deutschland auch einige weitere atemberaubende Naturlandschaften zu bieten hat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Wörter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und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Ausdrücke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auf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Deutsch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Mahlzeit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Moin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 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Jein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Mach‘s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gut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Bescheuert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ab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Bock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haben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, </a:t>
            </a:r>
          </a:p>
          <a:p>
            <a:pPr rtl="0" fontAlgn="base"/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Läuft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bei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dir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marL="0" indent="0" rtl="0" fontAlgn="base"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rtl="0" fontAlgn="base"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Lana Saraja, 8.c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50393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7FFED4C-DF74-42B6-901F-8E73E970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000000"/>
                </a:solidFill>
              </a:rPr>
              <a:t>Estland</a:t>
            </a:r>
            <a:endParaRPr lang="hr-HR" dirty="0">
              <a:solidFill>
                <a:srgbClr val="000000"/>
              </a:solidFill>
            </a:endParaRPr>
          </a:p>
        </p:txBody>
      </p:sp>
      <p:sp>
        <p:nvSpPr>
          <p:cNvPr id="141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196" name="Picture 4" descr="Flagge Estland, Fahne Estland, Estlandflagge, Estlandfahne, estnische Fahne,  estnische Flagge, estnische Flaggen, estnische Fahnen, Nationalflagge  Estland Nationalfahne">
            <a:extLst>
              <a:ext uri="{FF2B5EF4-FFF2-40B4-BE49-F238E27FC236}">
                <a16:creationId xmlns:a16="http://schemas.microsoft.com/office/drawing/2014/main" id="{AC1A43B6-B660-45F5-9EE2-D6E3134BDC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5" r="18757" b="1"/>
          <a:stretch/>
        </p:blipFill>
        <p:spPr bwMode="auto"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CAEDE1-9B07-4456-B742-A178D315A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Haupstadt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Tallinn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Amtsprache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dirty="0" err="1">
                <a:solidFill>
                  <a:srgbClr val="000000"/>
                </a:solidFill>
              </a:rPr>
              <a:t>E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stnisch</a:t>
            </a:r>
            <a:r>
              <a:rPr lang="hr-HR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Bevölkerung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1,325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Millionen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Fläche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45.339 km²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Währung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 Euro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EU-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Mitgliedsland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: 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</a:rPr>
              <a:t>seit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</a:rPr>
              <a:t> 2004</a:t>
            </a:r>
            <a:endParaRPr lang="en-GB" sz="2000" b="0" i="0" dirty="0">
              <a:solidFill>
                <a:srgbClr val="000000"/>
              </a:solidFill>
              <a:effectLst/>
            </a:endParaRP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52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</TotalTime>
  <Words>4226</Words>
  <Application>Microsoft Office PowerPoint</Application>
  <PresentationFormat>Široki zaslon</PresentationFormat>
  <Paragraphs>503</Paragraphs>
  <Slides>54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54</vt:i4>
      </vt:variant>
    </vt:vector>
  </HeadingPairs>
  <TitlesOfParts>
    <vt:vector size="63" baseType="lpstr">
      <vt:lpstr>Arial</vt:lpstr>
      <vt:lpstr>Calibri</vt:lpstr>
      <vt:lpstr>Calibri Light</vt:lpstr>
      <vt:lpstr>Garamond</vt:lpstr>
      <vt:lpstr>Google Sans</vt:lpstr>
      <vt:lpstr>Segoe UI</vt:lpstr>
      <vt:lpstr>Source Sans Pro</vt:lpstr>
      <vt:lpstr>Trebuchet MS</vt:lpstr>
      <vt:lpstr>Tema sustava Office</vt:lpstr>
      <vt:lpstr>Der Europatag</vt:lpstr>
      <vt:lpstr>Europäische Union</vt:lpstr>
      <vt:lpstr>Interessante Fakten:</vt:lpstr>
      <vt:lpstr>PowerPoint prezentacija</vt:lpstr>
      <vt:lpstr>Belgien</vt:lpstr>
      <vt:lpstr>PowerPoint prezentacija</vt:lpstr>
      <vt:lpstr>Deutschland</vt:lpstr>
      <vt:lpstr>PowerPoint prezentacija</vt:lpstr>
      <vt:lpstr>Estland</vt:lpstr>
      <vt:lpstr>PowerPoint prezentacija</vt:lpstr>
      <vt:lpstr>Finnland</vt:lpstr>
      <vt:lpstr>PowerPoint prezentacija</vt:lpstr>
      <vt:lpstr>Frankreich</vt:lpstr>
      <vt:lpstr>PowerPoint prezentacija</vt:lpstr>
      <vt:lpstr>Griechenland</vt:lpstr>
      <vt:lpstr>PowerPoint prezentacija</vt:lpstr>
      <vt:lpstr>Italien</vt:lpstr>
      <vt:lpstr>PowerPoint prezentacija</vt:lpstr>
      <vt:lpstr>Irland</vt:lpstr>
      <vt:lpstr>PowerPoint prezentacija</vt:lpstr>
      <vt:lpstr>Kroatien</vt:lpstr>
      <vt:lpstr>PowerPoint prezentacija</vt:lpstr>
      <vt:lpstr>Lettland</vt:lpstr>
      <vt:lpstr>PowerPoint prezentacija</vt:lpstr>
      <vt:lpstr> Luxemburg​ </vt:lpstr>
      <vt:lpstr>PowerPoint prezentacija</vt:lpstr>
      <vt:lpstr>Malta</vt:lpstr>
      <vt:lpstr>PowerPoint prezentacija</vt:lpstr>
      <vt:lpstr> Niederlande​ </vt:lpstr>
      <vt:lpstr>PowerPoint prezentacija</vt:lpstr>
      <vt:lpstr> Österreich​ </vt:lpstr>
      <vt:lpstr>PowerPoint prezentacija</vt:lpstr>
      <vt:lpstr>Polen</vt:lpstr>
      <vt:lpstr>PowerPoint prezentacija</vt:lpstr>
      <vt:lpstr>Portugal</vt:lpstr>
      <vt:lpstr>PowerPoint prezentacija</vt:lpstr>
      <vt:lpstr>Rumänien</vt:lpstr>
      <vt:lpstr>PowerPoint prezentacija</vt:lpstr>
      <vt:lpstr>Schweden</vt:lpstr>
      <vt:lpstr>PowerPoint prezentacija</vt:lpstr>
      <vt:lpstr>Slowenien</vt:lpstr>
      <vt:lpstr>PowerPoint prezentacija</vt:lpstr>
      <vt:lpstr>Slowakai</vt:lpstr>
      <vt:lpstr>PowerPoint prezentacija</vt:lpstr>
      <vt:lpstr>Spanien</vt:lpstr>
      <vt:lpstr>PowerPoint prezentacija</vt:lpstr>
      <vt:lpstr>Ungarn</vt:lpstr>
      <vt:lpstr>PowerPoint prezentacija</vt:lpstr>
      <vt:lpstr> Zypern </vt:lpstr>
      <vt:lpstr>PowerPoint prezentacija</vt:lpstr>
      <vt:lpstr>Internetquellen: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Europatag</dc:title>
  <dc:creator>Maja Šalamon Nemet</dc:creator>
  <cp:lastModifiedBy>Maja Šalamon Nemet</cp:lastModifiedBy>
  <cp:revision>96</cp:revision>
  <dcterms:created xsi:type="dcterms:W3CDTF">2021-05-06T09:50:51Z</dcterms:created>
  <dcterms:modified xsi:type="dcterms:W3CDTF">2021-05-08T16:39:41Z</dcterms:modified>
</cp:coreProperties>
</file>