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Uredite stil podnaslova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6A098-1354-47EF-99A8-547496488EA1}" type="datetimeFigureOut">
              <a:rPr lang="hr-HR" smtClean="0"/>
              <a:t>4.3.2021.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C2DF5-FFDF-4B8C-B98C-55FA2B50630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55003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6A098-1354-47EF-99A8-547496488EA1}" type="datetimeFigureOut">
              <a:rPr lang="hr-HR" smtClean="0"/>
              <a:t>4.3.2021.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C2DF5-FFDF-4B8C-B98C-55FA2B50630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1713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6A098-1354-47EF-99A8-547496488EA1}" type="datetimeFigureOut">
              <a:rPr lang="hr-HR" smtClean="0"/>
              <a:t>4.3.2021.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C2DF5-FFDF-4B8C-B98C-55FA2B50630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53816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6A098-1354-47EF-99A8-547496488EA1}" type="datetimeFigureOut">
              <a:rPr lang="hr-HR" smtClean="0"/>
              <a:t>4.3.2021.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C2DF5-FFDF-4B8C-B98C-55FA2B50630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13908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6A098-1354-47EF-99A8-547496488EA1}" type="datetimeFigureOut">
              <a:rPr lang="hr-HR" smtClean="0"/>
              <a:t>4.3.2021.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C2DF5-FFDF-4B8C-B98C-55FA2B50630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33589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6A098-1354-47EF-99A8-547496488EA1}" type="datetimeFigureOut">
              <a:rPr lang="hr-HR" smtClean="0"/>
              <a:t>4.3.2021.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C2DF5-FFDF-4B8C-B98C-55FA2B50630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62782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6A098-1354-47EF-99A8-547496488EA1}" type="datetimeFigureOut">
              <a:rPr lang="hr-HR" smtClean="0"/>
              <a:t>4.3.2021.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C2DF5-FFDF-4B8C-B98C-55FA2B50630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98420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6A098-1354-47EF-99A8-547496488EA1}" type="datetimeFigureOut">
              <a:rPr lang="hr-HR" smtClean="0"/>
              <a:t>4.3.2021.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C2DF5-FFDF-4B8C-B98C-55FA2B50630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16447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6A098-1354-47EF-99A8-547496488EA1}" type="datetimeFigureOut">
              <a:rPr lang="hr-HR" smtClean="0"/>
              <a:t>4.3.2021.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C2DF5-FFDF-4B8C-B98C-55FA2B50630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52728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6A098-1354-47EF-99A8-547496488EA1}" type="datetimeFigureOut">
              <a:rPr lang="hr-HR" smtClean="0"/>
              <a:t>4.3.2021.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C2DF5-FFDF-4B8C-B98C-55FA2B50630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56266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6A098-1354-47EF-99A8-547496488EA1}" type="datetimeFigureOut">
              <a:rPr lang="hr-HR" smtClean="0"/>
              <a:t>4.3.2021.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C2DF5-FFDF-4B8C-B98C-55FA2B50630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93190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56000"/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86A098-1354-47EF-99A8-547496488EA1}" type="datetimeFigureOut">
              <a:rPr lang="hr-HR" smtClean="0"/>
              <a:t>4.3.2021.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BC2DF5-FFDF-4B8C-B98C-55FA2B50630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31821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>
                <a:latin typeface="Arial Black" panose="020B0A04020102020204" pitchFamily="34" charset="0"/>
              </a:rPr>
              <a:t>1.3. DAN EDUKACIJSKIH REHABILITATORA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 dirty="0">
              <a:solidFill>
                <a:schemeClr val="tx1"/>
              </a:solidFill>
            </a:endParaRPr>
          </a:p>
          <a:p>
            <a:r>
              <a:rPr lang="hr-HR" sz="2800" dirty="0">
                <a:solidFill>
                  <a:schemeClr val="tx1"/>
                </a:solidFill>
              </a:rPr>
              <a:t>Odjeli za učenike s teškoćama u razvoju Đurđevac</a:t>
            </a:r>
          </a:p>
        </p:txBody>
      </p:sp>
    </p:spTree>
    <p:extLst>
      <p:ext uri="{BB962C8B-B14F-4D97-AF65-F5344CB8AC3E}">
        <p14:creationId xmlns:p14="http://schemas.microsoft.com/office/powerpoint/2010/main" val="37774436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CILJ EDUKACIJSKIH REHABILITATORA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endParaRPr lang="hr-HR" dirty="0"/>
          </a:p>
          <a:p>
            <a:pPr marL="0" lvl="0" indent="0">
              <a:buNone/>
            </a:pPr>
            <a:endParaRPr lang="hr-HR" dirty="0"/>
          </a:p>
          <a:p>
            <a:pPr marL="0" lvl="0" indent="0">
              <a:buNone/>
            </a:pPr>
            <a:r>
              <a:rPr lang="hr-HR" dirty="0"/>
              <a:t>Senzibilizacija šire zajednice za uključivanje djece s teškoćama u razvoju u društvo!</a:t>
            </a:r>
          </a:p>
          <a:p>
            <a:pPr marL="0" lvl="0" indent="0">
              <a:buNone/>
            </a:pPr>
            <a:endParaRPr lang="hr-HR" dirty="0"/>
          </a:p>
          <a:p>
            <a:pPr marL="0" lv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246914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1724744"/>
          </a:xfrm>
        </p:spPr>
        <p:txBody>
          <a:bodyPr/>
          <a:lstStyle/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/>
        <p:txBody>
          <a:bodyPr>
            <a:noAutofit/>
          </a:bodyPr>
          <a:lstStyle/>
          <a:p>
            <a:r>
              <a:rPr lang="hr-HR" sz="3200" dirty="0"/>
              <a:t>Sretan dan edukacijskih </a:t>
            </a:r>
            <a:r>
              <a:rPr lang="hr-HR" sz="3200" dirty="0" err="1"/>
              <a:t>rehabilitatora</a:t>
            </a:r>
            <a:r>
              <a:rPr lang="hr-HR" sz="3200" dirty="0"/>
              <a:t>! </a:t>
            </a:r>
            <a:r>
              <a:rPr lang="hr-HR" sz="3200" dirty="0">
                <a:sym typeface="Wingdings" panose="05000000000000000000" pitchFamily="2" charset="2"/>
              </a:rPr>
              <a:t> </a:t>
            </a:r>
            <a:endParaRPr lang="hr-HR" sz="3200" dirty="0"/>
          </a:p>
        </p:txBody>
      </p:sp>
      <p:pic>
        <p:nvPicPr>
          <p:cNvPr id="8" name="Rezervirano mjesto slike 7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92" r="12192"/>
          <a:stretch>
            <a:fillRect/>
          </a:stretch>
        </p:blipFill>
        <p:spPr>
          <a:xfrm>
            <a:off x="755576" y="612775"/>
            <a:ext cx="7488832" cy="4114800"/>
          </a:xfrm>
        </p:spPr>
      </p:pic>
    </p:spTree>
    <p:extLst>
      <p:ext uri="{BB962C8B-B14F-4D97-AF65-F5344CB8AC3E}">
        <p14:creationId xmlns:p14="http://schemas.microsoft.com/office/powerpoint/2010/main" val="255278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EDUKACIJSKI REHABILITATOR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hr-HR" dirty="0"/>
          </a:p>
          <a:p>
            <a:pPr marL="0" indent="0" algn="just">
              <a:buNone/>
            </a:pPr>
            <a:r>
              <a:rPr lang="hr-HR" sz="2800" dirty="0"/>
              <a:t>    učitelj+terapeut+savjetodavac+istraživač+inovator   </a:t>
            </a:r>
          </a:p>
          <a:p>
            <a:pPr marL="0" indent="0" algn="just">
              <a:buNone/>
            </a:pPr>
            <a:endParaRPr lang="hr-HR" sz="2800" dirty="0"/>
          </a:p>
          <a:p>
            <a:pPr marL="0" indent="0" algn="just">
              <a:buNone/>
            </a:pPr>
            <a:endParaRPr lang="hr-HR" sz="2800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636084">
            <a:off x="1944601" y="3340341"/>
            <a:ext cx="3969704" cy="2908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7499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TKO SU?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Stručnjaci za rad s djecom s teškoćama i osobama s invaliditetom.</a:t>
            </a:r>
          </a:p>
          <a:p>
            <a:r>
              <a:rPr lang="hr-HR" dirty="0"/>
              <a:t>Stručnjaci u odgoju i obrazovanju te rehabilitaciji.</a:t>
            </a:r>
          </a:p>
          <a:p>
            <a:r>
              <a:rPr lang="hr-HR" dirty="0"/>
              <a:t>Stručnjaci koji su završio svoje školovanje na diplomskom studiju Edukacijske rehabilitacije na Edukacijsko-rehabilitacijskom fakultetu.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0073136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ŠTO RADE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 dirty="0"/>
              <a:t>Rano otkrivanje i uočavanje teškoća u razvoju</a:t>
            </a:r>
          </a:p>
          <a:p>
            <a:r>
              <a:rPr lang="vi-VN" dirty="0"/>
              <a:t>Procjenu potreba za podrškom</a:t>
            </a:r>
          </a:p>
          <a:p>
            <a:r>
              <a:rPr lang="vi-VN" dirty="0"/>
              <a:t>Izrađuju i provode programe podrške i poticanja razvoja</a:t>
            </a:r>
          </a:p>
          <a:p>
            <a:r>
              <a:rPr lang="vi-VN" dirty="0"/>
              <a:t>Ublažavaju postojeće i sprječavaju nastanak dodatnih teškoća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6551239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GDJE RADE?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hr-HR" dirty="0"/>
              <a:t>Sustav odgoja i obrazovanja (na svim razinama) - edukacijski </a:t>
            </a:r>
            <a:r>
              <a:rPr lang="hr-HR" dirty="0" err="1"/>
              <a:t>rehabilitatori</a:t>
            </a:r>
            <a:r>
              <a:rPr lang="hr-HR" dirty="0"/>
              <a:t> u redovitim školama mogu biti zaposleni na dva različita radna mjesta, kao stručni suradnici edukacijski </a:t>
            </a:r>
            <a:r>
              <a:rPr lang="hr-HR" dirty="0" err="1"/>
              <a:t>rehabilitatori</a:t>
            </a:r>
            <a:r>
              <a:rPr lang="hr-HR" dirty="0"/>
              <a:t> i kao učitelji – edukacijski </a:t>
            </a:r>
            <a:r>
              <a:rPr lang="hr-HR" dirty="0" err="1"/>
              <a:t>rehabilitatori</a:t>
            </a:r>
            <a:r>
              <a:rPr lang="hr-HR" dirty="0"/>
              <a:t>.</a:t>
            </a:r>
          </a:p>
          <a:p>
            <a:r>
              <a:rPr lang="hr-HR" dirty="0"/>
              <a:t>Sustav socijalne skrbi </a:t>
            </a:r>
          </a:p>
          <a:p>
            <a:r>
              <a:rPr lang="hr-HR" dirty="0"/>
              <a:t>Privatna praksa</a:t>
            </a:r>
          </a:p>
          <a:p>
            <a:r>
              <a:rPr lang="hr-HR" dirty="0"/>
              <a:t>Zdravstveni sustav</a:t>
            </a:r>
          </a:p>
          <a:p>
            <a:r>
              <a:rPr lang="hr-HR" dirty="0"/>
              <a:t>Zdravstvene ustanove</a:t>
            </a:r>
          </a:p>
          <a:p>
            <a:r>
              <a:rPr lang="hr-HR" dirty="0"/>
              <a:t>Ustanove za profesionalnu rehabilitaciju i zapošljavanje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494296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S KIM RADE?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Rade sa svim dobnim skupinama, od dojenačke, vrtićke, školske do odrasle dobi</a:t>
            </a:r>
          </a:p>
          <a:p>
            <a:endParaRPr lang="hr-HR" dirty="0"/>
          </a:p>
          <a:p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87714">
            <a:off x="2771801" y="3501008"/>
            <a:ext cx="3312368" cy="2016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7962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KLJUČNE OSOBINE EDUKACIJSKIH REHABILITATORA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hr-HR" dirty="0"/>
              <a:t>EMPATIJA – uz pomoć koje se možemo staviti u kožu djeteta s teškoćom i njegovih roditelja; toplina – kako bismo mogli prihvatiti svu djecu s razumijevanjem i prihvaćanjem; </a:t>
            </a:r>
          </a:p>
          <a:p>
            <a:r>
              <a:rPr lang="hr-HR" dirty="0"/>
              <a:t>PRIRODNOST – kako bismo mogli iskreno pokazati svoje emocije; </a:t>
            </a:r>
          </a:p>
          <a:p>
            <a:r>
              <a:rPr lang="hr-HR" dirty="0"/>
              <a:t>ENTUZIJAZAM – jer u svojem radu trebaju vjerovati u učenike/roditelje/nastavnike, suradnju, timski rad i zajedničke snage koje će dovesti do školovanja bez stresa;</a:t>
            </a:r>
          </a:p>
          <a:p>
            <a:r>
              <a:rPr lang="hr-HR" dirty="0"/>
              <a:t>HUMOR – ova je osobina veoma važna u rješavanju problema na koje će se možda naići.</a:t>
            </a:r>
          </a:p>
        </p:txBody>
      </p:sp>
    </p:spTree>
    <p:extLst>
      <p:ext uri="{BB962C8B-B14F-4D97-AF65-F5344CB8AC3E}">
        <p14:creationId xmlns:p14="http://schemas.microsoft.com/office/powerpoint/2010/main" val="2629759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KVALITETE EDUKACIJSKOG REHABILITATORA ZA USPOSTAVLJANJE KOMUNIKACIJE S RODITELJIMA: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>
            <a:normAutofit fontScale="70000" lnSpcReduction="20000"/>
          </a:bodyPr>
          <a:lstStyle/>
          <a:p>
            <a:r>
              <a:rPr lang="hr-HR" dirty="0"/>
              <a:t>Profesionalnost </a:t>
            </a:r>
          </a:p>
          <a:p>
            <a:r>
              <a:rPr lang="hr-HR" dirty="0"/>
              <a:t>Vjera u vlastite sposobnosti</a:t>
            </a:r>
          </a:p>
          <a:p>
            <a:r>
              <a:rPr lang="hr-HR" dirty="0"/>
              <a:t>Nenametljivost</a:t>
            </a:r>
          </a:p>
          <a:p>
            <a:r>
              <a:rPr lang="hr-HR" dirty="0"/>
              <a:t>Razumijevanje </a:t>
            </a:r>
          </a:p>
          <a:p>
            <a:r>
              <a:rPr lang="hr-HR" dirty="0"/>
              <a:t>Poštivanje drugog</a:t>
            </a:r>
          </a:p>
          <a:p>
            <a:r>
              <a:rPr lang="hr-HR" dirty="0"/>
              <a:t>Ohrabrivanje</a:t>
            </a:r>
          </a:p>
          <a:p>
            <a:r>
              <a:rPr lang="hr-HR" dirty="0"/>
              <a:t>Vjerovanje</a:t>
            </a:r>
          </a:p>
          <a:p>
            <a:r>
              <a:rPr lang="hr-HR" dirty="0"/>
              <a:t>Podržavanje</a:t>
            </a:r>
          </a:p>
          <a:p>
            <a:r>
              <a:rPr lang="hr-HR" dirty="0"/>
              <a:t>Prihvaćanje</a:t>
            </a:r>
          </a:p>
          <a:p>
            <a:r>
              <a:rPr lang="hr-HR" dirty="0"/>
              <a:t>Pregovaranje</a:t>
            </a:r>
          </a:p>
          <a:p>
            <a:r>
              <a:rPr lang="hr-HR" dirty="0"/>
              <a:t>Slušanje</a:t>
            </a:r>
          </a:p>
          <a:p>
            <a:r>
              <a:rPr lang="hr-HR" dirty="0"/>
              <a:t>Poštovanje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5062111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KADA RODITELJ TREBA ZATRAŽITI POMOĆ EDUKACIJSKOG REHABILITATORA?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25355"/>
          </a:xfrm>
        </p:spPr>
        <p:txBody>
          <a:bodyPr>
            <a:normAutofit fontScale="70000" lnSpcReduction="20000"/>
          </a:bodyPr>
          <a:lstStyle/>
          <a:p>
            <a:r>
              <a:rPr lang="vi-VN" dirty="0"/>
              <a:t>Ukoliko u ranom razvoju djeteta postoje faktori rizika (prijevremeno rođeno dijete, komplikacije pri porodu, niska porođajna težina…) </a:t>
            </a:r>
          </a:p>
          <a:p>
            <a:r>
              <a:rPr lang="vi-VN" dirty="0"/>
              <a:t>Kada primijeti kašnjenje u razvoju u odnosu na dob djeteta </a:t>
            </a:r>
          </a:p>
          <a:p>
            <a:r>
              <a:rPr lang="vi-VN" dirty="0"/>
              <a:t>Na preporuku odgojitelja, učitelja, stručnog suradnika </a:t>
            </a:r>
          </a:p>
          <a:p>
            <a:r>
              <a:rPr lang="vi-VN" dirty="0"/>
              <a:t>Na preporuku pedijatra i/ili drugog stručnjaka </a:t>
            </a:r>
          </a:p>
          <a:p>
            <a:r>
              <a:rPr lang="vi-VN" dirty="0"/>
              <a:t>Ukoliko ga brine ponašanje njegovog djeteta </a:t>
            </a:r>
          </a:p>
          <a:p>
            <a:r>
              <a:rPr lang="vi-VN" dirty="0"/>
              <a:t>Ukoliko je samo zabrinut i/ili traži savjet </a:t>
            </a:r>
          </a:p>
          <a:p>
            <a:r>
              <a:rPr lang="vi-VN" dirty="0"/>
              <a:t>Ukoliko dijete ima odstupanja na području: fine motorike, grafomotorike, pažnje i koncentracije, pamćenja i logičkog zaključivanja</a:t>
            </a:r>
          </a:p>
          <a:p>
            <a:r>
              <a:rPr lang="vi-VN" dirty="0"/>
              <a:t>Nedovoljna spremnost djeteta za školu, teškoće u učenju te socijalna izoliranost 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80925434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404</Words>
  <Application>Microsoft Office PowerPoint</Application>
  <PresentationFormat>Prikaz na zaslonu (4:3)</PresentationFormat>
  <Paragraphs>56</Paragraphs>
  <Slides>11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11</vt:i4>
      </vt:variant>
    </vt:vector>
  </HeadingPairs>
  <TitlesOfParts>
    <vt:vector size="15" baseType="lpstr">
      <vt:lpstr>Arial</vt:lpstr>
      <vt:lpstr>Arial Black</vt:lpstr>
      <vt:lpstr>Calibri</vt:lpstr>
      <vt:lpstr>Tema sustava Office</vt:lpstr>
      <vt:lpstr>1.3. DAN EDUKACIJSKIH REHABILITATORA</vt:lpstr>
      <vt:lpstr>EDUKACIJSKI REHABILITATOR</vt:lpstr>
      <vt:lpstr>TKO SU?</vt:lpstr>
      <vt:lpstr>ŠTO RADE</vt:lpstr>
      <vt:lpstr>GDJE RADE?</vt:lpstr>
      <vt:lpstr>S KIM RADE?</vt:lpstr>
      <vt:lpstr>KLJUČNE OSOBINE EDUKACIJSKIH REHABILITATORA</vt:lpstr>
      <vt:lpstr>KVALITETE EDUKACIJSKOG REHABILITATORA ZA USPOSTAVLJANJE KOMUNIKACIJE S RODITELJIMA:</vt:lpstr>
      <vt:lpstr>KADA RODITELJ TREBA ZATRAŽITI POMOĆ EDUKACIJSKOG REHABILITATORA?</vt:lpstr>
      <vt:lpstr>CILJ EDUKACIJSKIH REHABILITATORA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1.3. DAN EDUKACIJSKIH REHABILITATORA</dc:title>
  <dc:creator>Vedrana</dc:creator>
  <cp:lastModifiedBy>Korisnik</cp:lastModifiedBy>
  <cp:revision>6</cp:revision>
  <dcterms:created xsi:type="dcterms:W3CDTF">2021-03-01T10:12:05Z</dcterms:created>
  <dcterms:modified xsi:type="dcterms:W3CDTF">2021-03-04T04:41:26Z</dcterms:modified>
</cp:coreProperties>
</file>